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Roboto Slab"/>
      <p:regular r:id="rId20"/>
      <p:bold r:id="rId21"/>
    </p:embeddedFont>
    <p:embeddedFont>
      <p:font typeface="Roboto"/>
      <p:regular r:id="rId22"/>
      <p:bold r:id="rId23"/>
      <p:italic r:id="rId24"/>
      <p:boldItalic r:id="rId25"/>
    </p:embeddedFont>
    <p:embeddedFont>
      <p:font typeface="Gill Sans"/>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Slab-regular.fntdata"/><Relationship Id="rId22" Type="http://schemas.openxmlformats.org/officeDocument/2006/relationships/font" Target="fonts/Roboto-regular.fntdata"/><Relationship Id="rId21" Type="http://schemas.openxmlformats.org/officeDocument/2006/relationships/font" Target="fonts/RobotoSlab-bold.fntdata"/><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GillSans-regular.fntdata"/><Relationship Id="rId25" Type="http://schemas.openxmlformats.org/officeDocument/2006/relationships/font" Target="fonts/Roboto-boldItalic.fntdata"/><Relationship Id="rId27" Type="http://schemas.openxmlformats.org/officeDocument/2006/relationships/font" Target="fonts/GillSans-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10ce54e584_2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g110ce54e584_2_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10ce54e584_2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g110ce54e584_2_7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10ce54e584_2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g110ce54e584_2_8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10ce54e584_2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110ce54e584_2_9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d1ca092be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d1ca092be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10ce54e584_2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g110ce54e584_2_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10ce54e584_2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g110ce54e584_2_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0fdc158d4e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0fdc158d4e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10ce54e584_2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g110ce54e584_2_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0fdc158d4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0fdc158d4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10ce54e584_2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g110ce54e584_2_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10ce54e584_2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g110ce54e584_2_6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10ce54e584_2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g110ce54e584_2_6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5" name="Shape 55"/>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56" name="Shape 56"/>
        <p:cNvGrpSpPr/>
        <p:nvPr/>
      </p:nvGrpSpPr>
      <p:grpSpPr>
        <a:xfrm>
          <a:off x="0" y="0"/>
          <a:ext cx="0" cy="0"/>
          <a:chOff x="0" y="0"/>
          <a:chExt cx="0" cy="0"/>
        </a:xfrm>
      </p:grpSpPr>
      <p:sp>
        <p:nvSpPr>
          <p:cNvPr id="57" name="Google Shape;57;p15"/>
          <p:cNvSpPr txBox="1"/>
          <p:nvPr>
            <p:ph idx="1" type="body"/>
          </p:nvPr>
        </p:nvSpPr>
        <p:spPr>
          <a:xfrm>
            <a:off x="361950" y="457200"/>
            <a:ext cx="3609975" cy="4238625"/>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8" name="Shape 58"/>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59" name="Shape 59"/>
        <p:cNvGrpSpPr/>
        <p:nvPr/>
      </p:nvGrpSpPr>
      <p:grpSpPr>
        <a:xfrm>
          <a:off x="0" y="0"/>
          <a:ext cx="0" cy="0"/>
          <a:chOff x="0" y="0"/>
          <a:chExt cx="0" cy="0"/>
        </a:xfrm>
      </p:grpSpPr>
      <p:sp>
        <p:nvSpPr>
          <p:cNvPr id="60" name="Google Shape;60;p17"/>
          <p:cNvSpPr/>
          <p:nvPr>
            <p:ph idx="2" type="pic"/>
          </p:nvPr>
        </p:nvSpPr>
        <p:spPr>
          <a:xfrm>
            <a:off x="0" y="1"/>
            <a:ext cx="9144113" cy="2423159"/>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61" name="Shape 61"/>
        <p:cNvGrpSpPr/>
        <p:nvPr/>
      </p:nvGrpSpPr>
      <p:grpSpPr>
        <a:xfrm>
          <a:off x="0" y="0"/>
          <a:ext cx="0" cy="0"/>
          <a:chOff x="0" y="0"/>
          <a:chExt cx="0" cy="0"/>
        </a:xfrm>
      </p:grpSpPr>
      <p:sp>
        <p:nvSpPr>
          <p:cNvPr id="62" name="Google Shape;62;p18"/>
          <p:cNvSpPr/>
          <p:nvPr>
            <p:ph idx="2" type="pic"/>
          </p:nvPr>
        </p:nvSpPr>
        <p:spPr>
          <a:xfrm>
            <a:off x="295274" y="742950"/>
            <a:ext cx="3837989" cy="3803762"/>
          </a:xfrm>
          <a:prstGeom prst="diamond">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63" name="Shape 63"/>
        <p:cNvGrpSpPr/>
        <p:nvPr/>
      </p:nvGrpSpPr>
      <p:grpSpPr>
        <a:xfrm>
          <a:off x="0" y="0"/>
          <a:ext cx="0" cy="0"/>
          <a:chOff x="0" y="0"/>
          <a:chExt cx="0" cy="0"/>
        </a:xfrm>
      </p:grpSpPr>
      <p:sp>
        <p:nvSpPr>
          <p:cNvPr id="64" name="Google Shape;64;p19"/>
          <p:cNvSpPr/>
          <p:nvPr>
            <p:ph idx="2" type="pic"/>
          </p:nvPr>
        </p:nvSpPr>
        <p:spPr>
          <a:xfrm>
            <a:off x="1360289" y="1136684"/>
            <a:ext cx="2571750" cy="2425019"/>
          </a:xfrm>
          <a:prstGeom prst="diamond">
            <a:avLst/>
          </a:prstGeom>
          <a:noFill/>
          <a:ln>
            <a:noFill/>
          </a:ln>
        </p:spPr>
      </p:sp>
      <p:sp>
        <p:nvSpPr>
          <p:cNvPr id="65" name="Google Shape;65;p19"/>
          <p:cNvSpPr/>
          <p:nvPr>
            <p:ph idx="3" type="pic"/>
          </p:nvPr>
        </p:nvSpPr>
        <p:spPr>
          <a:xfrm>
            <a:off x="5217914" y="1132742"/>
            <a:ext cx="2571750" cy="2425018"/>
          </a:xfrm>
          <a:prstGeom prst="diamond">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66" name="Shape 66"/>
        <p:cNvGrpSpPr/>
        <p:nvPr/>
      </p:nvGrpSpPr>
      <p:grpSpPr>
        <a:xfrm>
          <a:off x="0" y="0"/>
          <a:ext cx="0" cy="0"/>
          <a:chOff x="0" y="0"/>
          <a:chExt cx="0" cy="0"/>
        </a:xfrm>
      </p:grpSpPr>
      <p:sp>
        <p:nvSpPr>
          <p:cNvPr id="67" name="Google Shape;67;p20"/>
          <p:cNvSpPr/>
          <p:nvPr>
            <p:ph idx="2" type="pic"/>
          </p:nvPr>
        </p:nvSpPr>
        <p:spPr>
          <a:xfrm>
            <a:off x="4055864" y="1632598"/>
            <a:ext cx="4076467" cy="2593739"/>
          </a:xfrm>
          <a:prstGeom prst="rect">
            <a:avLst/>
          </a:prstGeom>
          <a:no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68" name="Shape 68"/>
        <p:cNvGrpSpPr/>
        <p:nvPr/>
      </p:nvGrpSpPr>
      <p:grpSpPr>
        <a:xfrm>
          <a:off x="0" y="0"/>
          <a:ext cx="0" cy="0"/>
          <a:chOff x="0" y="0"/>
          <a:chExt cx="0" cy="0"/>
        </a:xfrm>
      </p:grpSpPr>
      <p:sp>
        <p:nvSpPr>
          <p:cNvPr id="69" name="Google Shape;69;p21"/>
          <p:cNvSpPr/>
          <p:nvPr>
            <p:ph idx="2" type="pic"/>
          </p:nvPr>
        </p:nvSpPr>
        <p:spPr>
          <a:xfrm>
            <a:off x="1039111" y="1587885"/>
            <a:ext cx="3309221" cy="2105563"/>
          </a:xfrm>
          <a:prstGeom prst="rect">
            <a:avLst/>
          </a:prstGeom>
          <a:noFill/>
          <a:ln>
            <a:noFill/>
          </a:ln>
        </p:spPr>
      </p:sp>
      <p:sp>
        <p:nvSpPr>
          <p:cNvPr id="70" name="Google Shape;70;p21"/>
          <p:cNvSpPr/>
          <p:nvPr>
            <p:ph idx="3" type="pic"/>
          </p:nvPr>
        </p:nvSpPr>
        <p:spPr>
          <a:xfrm>
            <a:off x="4760240" y="2533889"/>
            <a:ext cx="3309221" cy="1695211"/>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71" name="Shape 71"/>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72" name="Shape 72"/>
        <p:cNvGrpSpPr/>
        <p:nvPr/>
      </p:nvGrpSpPr>
      <p:grpSpPr>
        <a:xfrm>
          <a:off x="0" y="0"/>
          <a:ext cx="0" cy="0"/>
          <a:chOff x="0" y="0"/>
          <a:chExt cx="0" cy="0"/>
        </a:xfrm>
      </p:grpSpPr>
      <p:sp>
        <p:nvSpPr>
          <p:cNvPr id="73" name="Google Shape;73;p23"/>
          <p:cNvSpPr txBox="1"/>
          <p:nvPr>
            <p:ph idx="1" type="body"/>
          </p:nvPr>
        </p:nvSpPr>
        <p:spPr>
          <a:xfrm>
            <a:off x="400050" y="409575"/>
            <a:ext cx="4304110" cy="4238625"/>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74" name="Shape 74"/>
        <p:cNvGrpSpPr/>
        <p:nvPr/>
      </p:nvGrpSpPr>
      <p:grpSpPr>
        <a:xfrm>
          <a:off x="0" y="0"/>
          <a:ext cx="0" cy="0"/>
          <a:chOff x="0" y="0"/>
          <a:chExt cx="0" cy="0"/>
        </a:xfrm>
      </p:grpSpPr>
      <p:sp>
        <p:nvSpPr>
          <p:cNvPr id="75" name="Google Shape;75;p24"/>
          <p:cNvSpPr txBox="1"/>
          <p:nvPr>
            <p:ph idx="1" type="body"/>
          </p:nvPr>
        </p:nvSpPr>
        <p:spPr>
          <a:xfrm>
            <a:off x="2505075" y="467916"/>
            <a:ext cx="4267200" cy="3750469"/>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 Type="http://schemas.openxmlformats.org/officeDocument/2006/relationships/image" Target="../media/image18.jpg"/><Relationship Id="rId2" Type="http://schemas.openxmlformats.org/officeDocument/2006/relationships/image" Target="../media/image1.png"/><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0" name="Shape 50"/>
        <p:cNvGrpSpPr/>
        <p:nvPr/>
      </p:nvGrpSpPr>
      <p:grpSpPr>
        <a:xfrm>
          <a:off x="0" y="0"/>
          <a:ext cx="0" cy="0"/>
          <a:chOff x="0" y="0"/>
          <a:chExt cx="0" cy="0"/>
        </a:xfrm>
      </p:grpSpPr>
      <p:sp>
        <p:nvSpPr>
          <p:cNvPr id="51" name="Google Shape;51;p13"/>
          <p:cNvSpPr/>
          <p:nvPr/>
        </p:nvSpPr>
        <p:spPr>
          <a:xfrm>
            <a:off x="276185" y="337279"/>
            <a:ext cx="8591630" cy="4439900"/>
          </a:xfrm>
          <a:prstGeom prst="rect">
            <a:avLst/>
          </a:prstGeom>
          <a:solidFill>
            <a:schemeClr val="lt1">
              <a:alpha val="8196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2" name="Google Shape;52;p13"/>
          <p:cNvSpPr/>
          <p:nvPr/>
        </p:nvSpPr>
        <p:spPr>
          <a:xfrm>
            <a:off x="276185" y="4810188"/>
            <a:ext cx="8591630" cy="333312"/>
          </a:xfrm>
          <a:prstGeom prst="rect">
            <a:avLst/>
          </a:prstGeom>
          <a:solidFill>
            <a:srgbClr val="29256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53" name="Google Shape;53;p13"/>
          <p:cNvPicPr preferRelativeResize="0"/>
          <p:nvPr/>
        </p:nvPicPr>
        <p:blipFill rotWithShape="1">
          <a:blip r:embed="rId2">
            <a:alphaModFix/>
          </a:blip>
          <a:srcRect b="11706" l="0" r="0" t="0"/>
          <a:stretch/>
        </p:blipFill>
        <p:spPr>
          <a:xfrm>
            <a:off x="7496911" y="4134226"/>
            <a:ext cx="1254534" cy="609226"/>
          </a:xfrm>
          <a:prstGeom prst="rect">
            <a:avLst/>
          </a:prstGeom>
          <a:noFill/>
          <a:ln>
            <a:noFill/>
          </a:ln>
        </p:spPr>
      </p:pic>
      <p:sp>
        <p:nvSpPr>
          <p:cNvPr id="54" name="Google Shape;54;p13"/>
          <p:cNvSpPr txBox="1"/>
          <p:nvPr/>
        </p:nvSpPr>
        <p:spPr>
          <a:xfrm>
            <a:off x="493897" y="4831949"/>
            <a:ext cx="6629553" cy="253915"/>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 sz="1200" u="none" cap="none" strike="noStrike">
                <a:solidFill>
                  <a:schemeClr val="lt1"/>
                </a:solidFill>
                <a:latin typeface="Arial"/>
                <a:ea typeface="Arial"/>
                <a:cs typeface="Arial"/>
                <a:sym typeface="Arial"/>
              </a:rPr>
              <a:t>GOOSE CREEK CISD • DEVELOPING THE WHOLE CHILD</a:t>
            </a:r>
            <a:endParaRPr sz="1100"/>
          </a:p>
        </p:txBody>
      </p:sp>
    </p:spTree>
  </p:cSld>
  <p:clrMap accent1="accent1" accent2="accent2" accent3="accent3" accent4="accent4" accent5="accent5" accent6="accent6" bg1="lt1" bg2="dk2" tx1="dk1" tx2="lt2" folHlink="folHlink" hlink="hlink"/>
  <p:sldLayoutIdLst>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hyperlink" Target="https://docs.google.com/presentation/d/1bTOWnZQFoz3_pTWWHrfcqaWSW8k2duoPedsgup_Mitw/edit?usp=sharin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9.jpg"/><Relationship Id="rId4" Type="http://schemas.openxmlformats.org/officeDocument/2006/relationships/image" Target="../media/image4.jpg"/><Relationship Id="rId5" Type="http://schemas.openxmlformats.org/officeDocument/2006/relationships/hyperlink" Target="https://gccisd.jotform.com/app/213346575032149" TargetMode="External"/><Relationship Id="rId6" Type="http://schemas.openxmlformats.org/officeDocument/2006/relationships/image" Target="../media/image7.png"/><Relationship Id="rId7"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5.png"/><Relationship Id="rId5"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25"/>
          <p:cNvSpPr txBox="1"/>
          <p:nvPr/>
        </p:nvSpPr>
        <p:spPr>
          <a:xfrm>
            <a:off x="276225" y="1023448"/>
            <a:ext cx="8591700" cy="1329900"/>
          </a:xfrm>
          <a:prstGeom prst="rect">
            <a:avLst/>
          </a:prstGeom>
          <a:noFill/>
          <a:ln>
            <a:noFill/>
          </a:ln>
        </p:spPr>
        <p:txBody>
          <a:bodyPr anchorCtr="0" anchor="t" bIns="34275" lIns="68575" spcFirstLastPara="1" rIns="68575" wrap="square" tIns="34275">
            <a:spAutoFit/>
          </a:bodyPr>
          <a:lstStyle/>
          <a:p>
            <a:pPr indent="0" lvl="0" marL="0" marR="0" rtl="0" algn="ctr">
              <a:lnSpc>
                <a:spcPct val="68250"/>
              </a:lnSpc>
              <a:spcBef>
                <a:spcPts val="0"/>
              </a:spcBef>
              <a:spcAft>
                <a:spcPts val="0"/>
              </a:spcAft>
              <a:buNone/>
            </a:pPr>
            <a:r>
              <a:rPr b="0" i="0" lang="en" sz="6000" u="none" cap="none" strike="noStrike">
                <a:solidFill>
                  <a:schemeClr val="dk1"/>
                </a:solidFill>
                <a:latin typeface="Gill Sans"/>
                <a:ea typeface="Gill Sans"/>
                <a:cs typeface="Gill Sans"/>
                <a:sym typeface="Gill Sans"/>
              </a:rPr>
              <a:t>LOCAL SCHOLARSHIPS</a:t>
            </a:r>
            <a:br>
              <a:rPr b="0" i="0" lang="en" sz="6000" u="none" cap="none" strike="noStrike">
                <a:solidFill>
                  <a:schemeClr val="dk1"/>
                </a:solidFill>
                <a:latin typeface="Gill Sans"/>
                <a:ea typeface="Gill Sans"/>
                <a:cs typeface="Gill Sans"/>
                <a:sym typeface="Gill Sans"/>
              </a:rPr>
            </a:br>
            <a:r>
              <a:rPr b="0" i="0" lang="en" sz="6000" u="none" cap="none" strike="noStrike">
                <a:solidFill>
                  <a:schemeClr val="dk1"/>
                </a:solidFill>
                <a:latin typeface="Gill Sans"/>
                <a:ea typeface="Gill Sans"/>
                <a:cs typeface="Gill Sans"/>
                <a:sym typeface="Gill Sans"/>
              </a:rPr>
              <a:t>CLASS OF 202</a:t>
            </a:r>
            <a:r>
              <a:rPr lang="en" sz="6000">
                <a:solidFill>
                  <a:schemeClr val="dk1"/>
                </a:solidFill>
                <a:latin typeface="Gill Sans"/>
                <a:ea typeface="Gill Sans"/>
                <a:cs typeface="Gill Sans"/>
                <a:sym typeface="Gill Sans"/>
              </a:rPr>
              <a:t>3</a:t>
            </a:r>
            <a:endParaRPr b="0" i="0" sz="6000" u="none" cap="none" strike="noStrike">
              <a:solidFill>
                <a:schemeClr val="dk1"/>
              </a:solidFill>
              <a:latin typeface="Arial"/>
              <a:ea typeface="Arial"/>
              <a:cs typeface="Arial"/>
              <a:sym typeface="Arial"/>
            </a:endParaRPr>
          </a:p>
        </p:txBody>
      </p:sp>
      <p:sp>
        <p:nvSpPr>
          <p:cNvPr id="81" name="Google Shape;81;p25"/>
          <p:cNvSpPr txBox="1"/>
          <p:nvPr/>
        </p:nvSpPr>
        <p:spPr>
          <a:xfrm>
            <a:off x="295275" y="3213651"/>
            <a:ext cx="8572500" cy="1096454"/>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0" i="0" lang="en" sz="2700" u="none" cap="none" strike="noStrike">
                <a:solidFill>
                  <a:srgbClr val="8BC34A"/>
                </a:solidFill>
                <a:latin typeface="Gill Sans"/>
                <a:ea typeface="Gill Sans"/>
                <a:cs typeface="Gill Sans"/>
                <a:sym typeface="Gill Sans"/>
              </a:rPr>
              <a:t>GCCISD LOCAL SCHOLARSHIPS PACKET &amp; UPDATES</a:t>
            </a:r>
            <a:endParaRPr b="0" i="0" sz="2700" u="none" cap="none" strike="noStrike">
              <a:solidFill>
                <a:schemeClr val="dk1"/>
              </a:solidFill>
              <a:latin typeface="Arial"/>
              <a:ea typeface="Arial"/>
              <a:cs typeface="Arial"/>
              <a:sym typeface="Arial"/>
            </a:endParaRPr>
          </a:p>
          <a:p>
            <a:pPr indent="0" lvl="0" marL="0" marR="0" rtl="0" algn="l">
              <a:spcBef>
                <a:spcPts val="500"/>
              </a:spcBef>
              <a:spcAft>
                <a:spcPts val="0"/>
              </a:spcAft>
              <a:buNone/>
            </a:pPr>
            <a:br>
              <a:rPr b="0" i="0" lang="en" sz="1800" u="none" cap="none" strike="noStrike">
                <a:solidFill>
                  <a:schemeClr val="dk1"/>
                </a:solidFill>
                <a:latin typeface="Arial"/>
                <a:ea typeface="Arial"/>
                <a:cs typeface="Arial"/>
                <a:sym typeface="Arial"/>
              </a:rPr>
            </a:br>
            <a:endParaRPr sz="1800">
              <a:solidFill>
                <a:schemeClr val="accent4"/>
              </a:solidFill>
              <a:latin typeface="Arial"/>
              <a:ea typeface="Arial"/>
              <a:cs typeface="Arial"/>
              <a:sym typeface="Arial"/>
            </a:endParaRPr>
          </a:p>
        </p:txBody>
      </p:sp>
      <p:sp>
        <p:nvSpPr>
          <p:cNvPr id="82" name="Google Shape;82;p25"/>
          <p:cNvSpPr txBox="1"/>
          <p:nvPr/>
        </p:nvSpPr>
        <p:spPr>
          <a:xfrm>
            <a:off x="2546300" y="4496825"/>
            <a:ext cx="3840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00" u="sng">
                <a:solidFill>
                  <a:schemeClr val="hlink"/>
                </a:solidFill>
                <a:hlinkClick r:id="rId3"/>
              </a:rPr>
              <a:t>https://docs.google.com/presentation/d/1bTOWnZQFoz3_pTWWHrfcqaWSW8k2duoPedsgup_Mitw/edit?usp=sharing</a:t>
            </a:r>
            <a:endParaRPr sz="500"/>
          </a:p>
          <a:p>
            <a:pPr indent="0" lvl="0" marL="0" rtl="0" algn="l">
              <a:spcBef>
                <a:spcPts val="0"/>
              </a:spcBef>
              <a:spcAft>
                <a:spcPts val="0"/>
              </a:spcAft>
              <a:buNone/>
            </a:pPr>
            <a:r>
              <a:t/>
            </a:r>
            <a:endParaRPr sz="5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4"/>
          <p:cNvSpPr txBox="1"/>
          <p:nvPr/>
        </p:nvSpPr>
        <p:spPr>
          <a:xfrm>
            <a:off x="541489" y="366577"/>
            <a:ext cx="5230091" cy="484748"/>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2700">
                <a:solidFill>
                  <a:schemeClr val="dk1"/>
                </a:solidFill>
                <a:latin typeface="Arial"/>
                <a:ea typeface="Arial"/>
                <a:cs typeface="Arial"/>
                <a:sym typeface="Arial"/>
              </a:rPr>
              <a:t>Filling</a:t>
            </a:r>
            <a:r>
              <a:rPr lang="en" sz="1400">
                <a:solidFill>
                  <a:schemeClr val="dk1"/>
                </a:solidFill>
                <a:latin typeface="Arial"/>
                <a:ea typeface="Arial"/>
                <a:cs typeface="Arial"/>
                <a:sym typeface="Arial"/>
              </a:rPr>
              <a:t> </a:t>
            </a:r>
            <a:r>
              <a:rPr lang="en" sz="2700">
                <a:solidFill>
                  <a:schemeClr val="dk1"/>
                </a:solidFill>
                <a:latin typeface="Arial"/>
                <a:ea typeface="Arial"/>
                <a:cs typeface="Arial"/>
                <a:sym typeface="Arial"/>
              </a:rPr>
              <a:t>out the Applications</a:t>
            </a:r>
            <a:endParaRPr sz="1100"/>
          </a:p>
        </p:txBody>
      </p:sp>
      <p:sp>
        <p:nvSpPr>
          <p:cNvPr id="165" name="Google Shape;165;p34"/>
          <p:cNvSpPr txBox="1"/>
          <p:nvPr/>
        </p:nvSpPr>
        <p:spPr>
          <a:xfrm>
            <a:off x="530486" y="881114"/>
            <a:ext cx="4615500" cy="1916400"/>
          </a:xfrm>
          <a:prstGeom prst="rect">
            <a:avLst/>
          </a:prstGeom>
          <a:noFill/>
          <a:ln>
            <a:noFill/>
          </a:ln>
        </p:spPr>
        <p:txBody>
          <a:bodyPr anchorCtr="0" anchor="t" bIns="34275" lIns="68575" spcFirstLastPara="1" rIns="68575" wrap="square" tIns="34275">
            <a:spAutoFit/>
          </a:bodyPr>
          <a:lstStyle/>
          <a:p>
            <a:pPr indent="-215900" lvl="0" marL="215900" marR="0" rtl="0" algn="l">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Click on each scholarship to see the requirements. You will need each piece of require</a:t>
            </a:r>
            <a:r>
              <a:rPr lang="en" sz="1200">
                <a:solidFill>
                  <a:schemeClr val="dk1"/>
                </a:solidFill>
              </a:rPr>
              <a:t>d</a:t>
            </a:r>
            <a:r>
              <a:rPr lang="en" sz="1200">
                <a:solidFill>
                  <a:schemeClr val="dk1"/>
                </a:solidFill>
                <a:latin typeface="Arial"/>
                <a:ea typeface="Arial"/>
                <a:cs typeface="Arial"/>
                <a:sym typeface="Arial"/>
              </a:rPr>
              <a:t> information prior to completing the application, so work on the requirements prior to beginning filling in the blanks. </a:t>
            </a:r>
            <a:r>
              <a:rPr b="1" lang="en" sz="1200">
                <a:solidFill>
                  <a:schemeClr val="dk1"/>
                </a:solidFill>
              </a:rPr>
              <a:t>TIP</a:t>
            </a:r>
            <a:r>
              <a:rPr lang="en" sz="1200">
                <a:solidFill>
                  <a:schemeClr val="dk1"/>
                </a:solidFill>
                <a:latin typeface="Arial"/>
                <a:ea typeface="Arial"/>
                <a:cs typeface="Arial"/>
                <a:sym typeface="Arial"/>
              </a:rPr>
              <a:t>: Have transcripts, essays, letters of recommendation, etc. READY first!! </a:t>
            </a:r>
            <a:endParaRPr sz="1100"/>
          </a:p>
          <a:p>
            <a:pPr indent="-215900" lvl="0" marL="215900" marR="0" rtl="0" algn="l">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There is </a:t>
            </a:r>
            <a:r>
              <a:rPr b="1" lang="en" sz="1200">
                <a:solidFill>
                  <a:schemeClr val="dk1"/>
                </a:solidFill>
                <a:latin typeface="Arial"/>
                <a:ea typeface="Arial"/>
                <a:cs typeface="Arial"/>
                <a:sym typeface="Arial"/>
              </a:rPr>
              <a:t>no</a:t>
            </a:r>
            <a:r>
              <a:rPr lang="en" sz="1200">
                <a:solidFill>
                  <a:schemeClr val="dk1"/>
                </a:solidFill>
                <a:latin typeface="Arial"/>
                <a:ea typeface="Arial"/>
                <a:cs typeface="Arial"/>
                <a:sym typeface="Arial"/>
              </a:rPr>
              <a:t> save and finish later option. </a:t>
            </a:r>
            <a:endParaRPr sz="1100"/>
          </a:p>
          <a:p>
            <a:pPr indent="-215900" lvl="0" marL="215900" marR="0" rtl="0" algn="l">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Once you have all the required documents, most applications take less than 10 minutes on average to complete.</a:t>
            </a:r>
            <a:endParaRPr sz="1100"/>
          </a:p>
          <a:p>
            <a:pPr indent="-215900" lvl="0" marL="215900" marR="0" rtl="0" algn="l">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You must click submit before your application is processed.</a:t>
            </a:r>
            <a:endParaRPr sz="1100"/>
          </a:p>
          <a:p>
            <a:pPr indent="-215900" lvl="0" marL="215900" marR="0" rtl="0" algn="l">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You will receive an email with your application answers. </a:t>
            </a:r>
            <a:endParaRPr sz="1100"/>
          </a:p>
        </p:txBody>
      </p:sp>
      <p:pic>
        <p:nvPicPr>
          <p:cNvPr id="166" name="Google Shape;166;p34"/>
          <p:cNvPicPr preferRelativeResize="0"/>
          <p:nvPr/>
        </p:nvPicPr>
        <p:blipFill rotWithShape="1">
          <a:blip r:embed="rId3">
            <a:alphaModFix/>
          </a:blip>
          <a:srcRect b="0" l="0" r="0" t="0"/>
          <a:stretch/>
        </p:blipFill>
        <p:spPr>
          <a:xfrm>
            <a:off x="1260187" y="2796933"/>
            <a:ext cx="3758158" cy="1600803"/>
          </a:xfrm>
          <a:prstGeom prst="rect">
            <a:avLst/>
          </a:prstGeom>
          <a:noFill/>
          <a:ln cap="flat" cmpd="sng" w="19050">
            <a:solidFill>
              <a:srgbClr val="000000"/>
            </a:solidFill>
            <a:prstDash val="solid"/>
            <a:round/>
            <a:headEnd len="sm" w="sm" type="none"/>
            <a:tailEnd len="sm" w="sm" type="none"/>
          </a:ln>
        </p:spPr>
      </p:pic>
      <p:pic>
        <p:nvPicPr>
          <p:cNvPr id="167" name="Google Shape;167;p34"/>
          <p:cNvPicPr preferRelativeResize="0"/>
          <p:nvPr/>
        </p:nvPicPr>
        <p:blipFill rotWithShape="1">
          <a:blip r:embed="rId4">
            <a:alphaModFix/>
          </a:blip>
          <a:srcRect b="0" l="0" r="0" t="0"/>
          <a:stretch/>
        </p:blipFill>
        <p:spPr>
          <a:xfrm>
            <a:off x="5101050" y="254950"/>
            <a:ext cx="4042949" cy="3808775"/>
          </a:xfrm>
          <a:prstGeom prst="rect">
            <a:avLst/>
          </a:prstGeom>
          <a:noFill/>
          <a:ln>
            <a:noFill/>
          </a:ln>
        </p:spPr>
      </p:pic>
      <p:sp>
        <p:nvSpPr>
          <p:cNvPr id="168" name="Google Shape;168;p34"/>
          <p:cNvSpPr/>
          <p:nvPr/>
        </p:nvSpPr>
        <p:spPr>
          <a:xfrm>
            <a:off x="1099747" y="3406083"/>
            <a:ext cx="320879" cy="327936"/>
          </a:xfrm>
          <a:prstGeom prst="rightArrow">
            <a:avLst>
              <a:gd fmla="val 50000" name="adj1"/>
              <a:gd fmla="val 50000" name="adj2"/>
            </a:avLst>
          </a:prstGeom>
          <a:solidFill>
            <a:schemeClr val="accent2"/>
          </a:solidFill>
          <a:ln cap="flat" cmpd="sng" w="12700">
            <a:solidFill>
              <a:srgbClr val="92D05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69" name="Google Shape;169;p34"/>
          <p:cNvSpPr/>
          <p:nvPr/>
        </p:nvSpPr>
        <p:spPr>
          <a:xfrm rot="-5400000">
            <a:off x="1354998" y="4258166"/>
            <a:ext cx="320879" cy="327936"/>
          </a:xfrm>
          <a:prstGeom prst="rightArrow">
            <a:avLst>
              <a:gd fmla="val 50000" name="adj1"/>
              <a:gd fmla="val 50000" name="adj2"/>
            </a:avLst>
          </a:prstGeom>
          <a:solidFill>
            <a:schemeClr val="accent2"/>
          </a:solidFill>
          <a:ln cap="flat" cmpd="sng" w="12700">
            <a:solidFill>
              <a:srgbClr val="92D05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70" name="Google Shape;170;p34"/>
          <p:cNvSpPr txBox="1"/>
          <p:nvPr/>
        </p:nvSpPr>
        <p:spPr>
          <a:xfrm>
            <a:off x="396058" y="3414215"/>
            <a:ext cx="904523" cy="438581"/>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Internal Application</a:t>
            </a:r>
            <a:endParaRPr sz="1100"/>
          </a:p>
        </p:txBody>
      </p:sp>
      <p:sp>
        <p:nvSpPr>
          <p:cNvPr id="171" name="Google Shape;171;p34"/>
          <p:cNvSpPr txBox="1"/>
          <p:nvPr/>
        </p:nvSpPr>
        <p:spPr>
          <a:xfrm>
            <a:off x="1675567" y="4397736"/>
            <a:ext cx="1948478" cy="438581"/>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External Application</a:t>
            </a:r>
            <a:endParaRPr sz="1100"/>
          </a:p>
          <a:p>
            <a:pPr indent="0" lvl="0" marL="0" marR="0" rtl="0" algn="l">
              <a:spcBef>
                <a:spcPts val="0"/>
              </a:spcBef>
              <a:spcAft>
                <a:spcPts val="0"/>
              </a:spcAft>
              <a:buNone/>
            </a:pPr>
            <a:r>
              <a:rPr lang="en" sz="1200">
                <a:solidFill>
                  <a:schemeClr val="dk1"/>
                </a:solidFill>
                <a:latin typeface="Arial"/>
                <a:ea typeface="Arial"/>
                <a:cs typeface="Arial"/>
                <a:sym typeface="Arial"/>
              </a:rPr>
              <a:t>Link</a:t>
            </a:r>
            <a:endParaRPr sz="1100"/>
          </a:p>
        </p:txBody>
      </p:sp>
      <p:sp>
        <p:nvSpPr>
          <p:cNvPr id="172" name="Google Shape;172;p34"/>
          <p:cNvSpPr txBox="1"/>
          <p:nvPr/>
        </p:nvSpPr>
        <p:spPr>
          <a:xfrm>
            <a:off x="5423483" y="426857"/>
            <a:ext cx="2145619" cy="346249"/>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800">
                <a:solidFill>
                  <a:schemeClr val="dk1"/>
                </a:solidFill>
                <a:latin typeface="Arial"/>
                <a:ea typeface="Arial"/>
                <a:cs typeface="Arial"/>
                <a:sym typeface="Arial"/>
              </a:rPr>
              <a:t>Sample App</a:t>
            </a:r>
            <a:endParaRPr sz="1100"/>
          </a:p>
        </p:txBody>
      </p:sp>
      <p:sp>
        <p:nvSpPr>
          <p:cNvPr id="173" name="Google Shape;173;p34"/>
          <p:cNvSpPr/>
          <p:nvPr/>
        </p:nvSpPr>
        <p:spPr>
          <a:xfrm rot="-3655117">
            <a:off x="5208458" y="4040938"/>
            <a:ext cx="623391" cy="327809"/>
          </a:xfrm>
          <a:prstGeom prst="rightArrow">
            <a:avLst>
              <a:gd fmla="val 50000" name="adj1"/>
              <a:gd fmla="val 50000" name="adj2"/>
            </a:avLst>
          </a:prstGeom>
          <a:solidFill>
            <a:schemeClr val="accent2"/>
          </a:solidFill>
          <a:ln cap="flat" cmpd="sng" w="12700">
            <a:solidFill>
              <a:srgbClr val="92D05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74" name="Google Shape;174;p34"/>
          <p:cNvSpPr txBox="1"/>
          <p:nvPr/>
        </p:nvSpPr>
        <p:spPr>
          <a:xfrm>
            <a:off x="5771574" y="3852806"/>
            <a:ext cx="2099400" cy="992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200">
                <a:solidFill>
                  <a:schemeClr val="dk1"/>
                </a:solidFill>
              </a:rPr>
              <a:t>Requirements will appear here for each scholarship when clicked individually! Get these ready before applying!!</a:t>
            </a:r>
            <a:endParaRPr b="1" sz="1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35"/>
          <p:cNvPicPr preferRelativeResize="0"/>
          <p:nvPr/>
        </p:nvPicPr>
        <p:blipFill rotWithShape="1">
          <a:blip r:embed="rId3">
            <a:alphaModFix/>
          </a:blip>
          <a:srcRect b="0" l="0" r="0" t="0"/>
          <a:stretch/>
        </p:blipFill>
        <p:spPr>
          <a:xfrm>
            <a:off x="2257102" y="450589"/>
            <a:ext cx="4629796" cy="2800741"/>
          </a:xfrm>
          <a:prstGeom prst="rect">
            <a:avLst/>
          </a:prstGeom>
          <a:noFill/>
          <a:ln cap="flat" cmpd="sng" w="19050">
            <a:solidFill>
              <a:srgbClr val="000000"/>
            </a:solidFill>
            <a:prstDash val="solid"/>
            <a:round/>
            <a:headEnd len="sm" w="sm" type="none"/>
            <a:tailEnd len="sm" w="sm" type="none"/>
          </a:ln>
        </p:spPr>
      </p:pic>
      <p:sp>
        <p:nvSpPr>
          <p:cNvPr id="180" name="Google Shape;180;p35"/>
          <p:cNvSpPr txBox="1"/>
          <p:nvPr/>
        </p:nvSpPr>
        <p:spPr>
          <a:xfrm>
            <a:off x="2257101" y="3352022"/>
            <a:ext cx="4629797" cy="692497"/>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1400">
                <a:solidFill>
                  <a:schemeClr val="dk1"/>
                </a:solidFill>
                <a:latin typeface="Arial"/>
                <a:ea typeface="Arial"/>
                <a:cs typeface="Arial"/>
                <a:sym typeface="Arial"/>
              </a:rPr>
              <a:t>For questions, click on your high school at the bottom of the webpage to email a representative from your high school’s college &amp; career center. </a:t>
            </a:r>
            <a:endParaRPr sz="11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p36"/>
          <p:cNvPicPr preferRelativeResize="0"/>
          <p:nvPr/>
        </p:nvPicPr>
        <p:blipFill rotWithShape="1">
          <a:blip r:embed="rId3">
            <a:alphaModFix/>
          </a:blip>
          <a:srcRect b="0" l="0" r="0" t="0"/>
          <a:stretch/>
        </p:blipFill>
        <p:spPr>
          <a:xfrm>
            <a:off x="1036040" y="541778"/>
            <a:ext cx="6858000" cy="3707606"/>
          </a:xfrm>
          <a:prstGeom prst="rect">
            <a:avLst/>
          </a:prstGeom>
          <a:noFill/>
          <a:ln>
            <a:noFill/>
          </a:ln>
        </p:spPr>
      </p:pic>
      <p:sp>
        <p:nvSpPr>
          <p:cNvPr id="186" name="Google Shape;186;p36"/>
          <p:cNvSpPr txBox="1"/>
          <p:nvPr/>
        </p:nvSpPr>
        <p:spPr>
          <a:xfrm>
            <a:off x="2223667" y="907806"/>
            <a:ext cx="4573166" cy="1592744"/>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0" i="0" lang="en" sz="7200" u="none" strike="noStrike">
                <a:solidFill>
                  <a:schemeClr val="dk1"/>
                </a:solidFill>
                <a:highlight>
                  <a:srgbClr val="00FF00"/>
                </a:highlight>
                <a:latin typeface="Roboto Slab"/>
                <a:ea typeface="Roboto Slab"/>
                <a:cs typeface="Roboto Slab"/>
                <a:sym typeface="Roboto Slab"/>
              </a:rPr>
              <a:t>Deadline</a:t>
            </a:r>
            <a:endParaRPr b="0" sz="1400">
              <a:solidFill>
                <a:schemeClr val="dk1"/>
              </a:solidFill>
              <a:highlight>
                <a:srgbClr val="00FF00"/>
              </a:highlight>
              <a:latin typeface="Arial"/>
              <a:ea typeface="Arial"/>
              <a:cs typeface="Arial"/>
              <a:sym typeface="Arial"/>
            </a:endParaRPr>
          </a:p>
          <a:p>
            <a:pPr indent="0" lvl="0" marL="0" marR="0" rtl="0" algn="l">
              <a:spcBef>
                <a:spcPts val="0"/>
              </a:spcBef>
              <a:spcAft>
                <a:spcPts val="0"/>
              </a:spcAft>
              <a:buNone/>
            </a:pPr>
            <a:br>
              <a:rPr lang="en" sz="1400">
                <a:solidFill>
                  <a:schemeClr val="dk1"/>
                </a:solidFill>
                <a:highlight>
                  <a:srgbClr val="00FF00"/>
                </a:highlight>
                <a:latin typeface="Arial"/>
                <a:ea typeface="Arial"/>
                <a:cs typeface="Arial"/>
                <a:sym typeface="Arial"/>
              </a:rPr>
            </a:br>
            <a:endParaRPr sz="1400">
              <a:solidFill>
                <a:schemeClr val="dk1"/>
              </a:solidFill>
              <a:highlight>
                <a:srgbClr val="00FF00"/>
              </a:highlight>
              <a:latin typeface="Arial"/>
              <a:ea typeface="Arial"/>
              <a:cs typeface="Arial"/>
              <a:sym typeface="Arial"/>
            </a:endParaRPr>
          </a:p>
        </p:txBody>
      </p:sp>
      <p:sp>
        <p:nvSpPr>
          <p:cNvPr id="187" name="Google Shape;187;p36"/>
          <p:cNvSpPr txBox="1"/>
          <p:nvPr/>
        </p:nvSpPr>
        <p:spPr>
          <a:xfrm>
            <a:off x="2053251" y="2325350"/>
            <a:ext cx="4914000" cy="25398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0" i="0" lang="en" sz="2700" u="none" strike="noStrike">
                <a:solidFill>
                  <a:schemeClr val="dk1"/>
                </a:solidFill>
                <a:highlight>
                  <a:srgbClr val="00FF00"/>
                </a:highlight>
                <a:latin typeface="Roboto"/>
                <a:ea typeface="Roboto"/>
                <a:cs typeface="Roboto"/>
                <a:sym typeface="Roboto"/>
              </a:rPr>
              <a:t>Friday, March </a:t>
            </a:r>
            <a:r>
              <a:rPr lang="en" sz="2700">
                <a:solidFill>
                  <a:schemeClr val="dk1"/>
                </a:solidFill>
                <a:highlight>
                  <a:srgbClr val="00FF00"/>
                </a:highlight>
                <a:latin typeface="Roboto"/>
                <a:ea typeface="Roboto"/>
                <a:cs typeface="Roboto"/>
                <a:sym typeface="Roboto"/>
              </a:rPr>
              <a:t>3rd </a:t>
            </a:r>
            <a:r>
              <a:rPr b="0" i="0" lang="en" sz="2700" u="none" strike="noStrike">
                <a:solidFill>
                  <a:schemeClr val="dk1"/>
                </a:solidFill>
                <a:highlight>
                  <a:srgbClr val="00FF00"/>
                </a:highlight>
                <a:latin typeface="Roboto"/>
                <a:ea typeface="Roboto"/>
                <a:cs typeface="Roboto"/>
                <a:sym typeface="Roboto"/>
              </a:rPr>
              <a:t>at </a:t>
            </a:r>
            <a:r>
              <a:rPr lang="en" sz="2700">
                <a:solidFill>
                  <a:schemeClr val="dk1"/>
                </a:solidFill>
                <a:highlight>
                  <a:srgbClr val="00FF00"/>
                </a:highlight>
                <a:latin typeface="Roboto"/>
                <a:ea typeface="Roboto"/>
                <a:cs typeface="Roboto"/>
                <a:sym typeface="Roboto"/>
              </a:rPr>
              <a:t>11:59</a:t>
            </a:r>
            <a:r>
              <a:rPr b="0" i="0" lang="en" sz="2700" u="none" strike="noStrike">
                <a:solidFill>
                  <a:schemeClr val="dk1"/>
                </a:solidFill>
                <a:highlight>
                  <a:srgbClr val="00FF00"/>
                </a:highlight>
                <a:latin typeface="Roboto"/>
                <a:ea typeface="Roboto"/>
                <a:cs typeface="Roboto"/>
                <a:sym typeface="Roboto"/>
              </a:rPr>
              <a:t> p.m.</a:t>
            </a:r>
            <a:endParaRPr sz="2700">
              <a:solidFill>
                <a:schemeClr val="dk1"/>
              </a:solidFill>
              <a:highlight>
                <a:srgbClr val="00FF00"/>
              </a:highlight>
              <a:latin typeface="Roboto"/>
              <a:ea typeface="Roboto"/>
              <a:cs typeface="Roboto"/>
              <a:sym typeface="Roboto"/>
            </a:endParaRPr>
          </a:p>
          <a:p>
            <a:pPr indent="0" lvl="0" marL="0" marR="0" rtl="0" algn="ctr">
              <a:spcBef>
                <a:spcPts val="0"/>
              </a:spcBef>
              <a:spcAft>
                <a:spcPts val="0"/>
              </a:spcAft>
              <a:buNone/>
            </a:pPr>
            <a:r>
              <a:t/>
            </a:r>
            <a:endParaRPr sz="2100">
              <a:solidFill>
                <a:schemeClr val="dk1"/>
              </a:solidFill>
              <a:highlight>
                <a:srgbClr val="00FF00"/>
              </a:highlight>
              <a:latin typeface="Roboto"/>
              <a:ea typeface="Roboto"/>
              <a:cs typeface="Roboto"/>
              <a:sym typeface="Roboto"/>
            </a:endParaRPr>
          </a:p>
          <a:p>
            <a:pPr indent="0" lvl="0" marL="0" marR="0" rtl="0" algn="ctr">
              <a:spcBef>
                <a:spcPts val="0"/>
              </a:spcBef>
              <a:spcAft>
                <a:spcPts val="0"/>
              </a:spcAft>
              <a:buNone/>
            </a:pPr>
            <a:r>
              <a:t/>
            </a:r>
            <a:endParaRPr sz="2100">
              <a:solidFill>
                <a:schemeClr val="dk1"/>
              </a:solidFill>
              <a:highlight>
                <a:srgbClr val="00FF00"/>
              </a:highlight>
              <a:latin typeface="Roboto"/>
              <a:ea typeface="Roboto"/>
              <a:cs typeface="Roboto"/>
              <a:sym typeface="Roboto"/>
            </a:endParaRPr>
          </a:p>
          <a:p>
            <a:pPr indent="0" lvl="0" marL="0" marR="0" rtl="0" algn="ctr">
              <a:spcBef>
                <a:spcPts val="0"/>
              </a:spcBef>
              <a:spcAft>
                <a:spcPts val="0"/>
              </a:spcAft>
              <a:buNone/>
            </a:pPr>
            <a:r>
              <a:rPr lang="en" sz="2100">
                <a:solidFill>
                  <a:schemeClr val="dk1"/>
                </a:solidFill>
                <a:highlight>
                  <a:srgbClr val="00FF00"/>
                </a:highlight>
                <a:latin typeface="Roboto"/>
                <a:ea typeface="Roboto"/>
                <a:cs typeface="Roboto"/>
                <a:sym typeface="Roboto"/>
              </a:rPr>
              <a:t>Late applications will not be accepted under any circumstances!</a:t>
            </a:r>
            <a:endParaRPr sz="2100">
              <a:solidFill>
                <a:schemeClr val="dk1"/>
              </a:solidFill>
              <a:highlight>
                <a:srgbClr val="00FF00"/>
              </a:highlight>
              <a:latin typeface="Roboto"/>
              <a:ea typeface="Roboto"/>
              <a:cs typeface="Roboto"/>
              <a:sym typeface="Roboto"/>
            </a:endParaRPr>
          </a:p>
          <a:p>
            <a:pPr indent="0" lvl="0" marL="0" marR="0" rtl="0" algn="l">
              <a:spcBef>
                <a:spcPts val="900"/>
              </a:spcBef>
              <a:spcAft>
                <a:spcPts val="0"/>
              </a:spcAft>
              <a:buNone/>
            </a:pPr>
            <a:br>
              <a:rPr b="0" lang="en" sz="2100">
                <a:solidFill>
                  <a:schemeClr val="dk1"/>
                </a:solidFill>
                <a:highlight>
                  <a:srgbClr val="00FF00"/>
                </a:highlight>
                <a:latin typeface="Arial"/>
                <a:ea typeface="Arial"/>
                <a:cs typeface="Arial"/>
                <a:sym typeface="Arial"/>
              </a:rPr>
            </a:br>
            <a:endParaRPr sz="2100">
              <a:solidFill>
                <a:schemeClr val="dk1"/>
              </a:solidFill>
              <a:highlight>
                <a:srgbClr val="00FF00"/>
              </a:highlight>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7"/>
          <p:cNvSpPr txBox="1"/>
          <p:nvPr/>
        </p:nvSpPr>
        <p:spPr>
          <a:xfrm>
            <a:off x="448225" y="381000"/>
            <a:ext cx="64323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100"/>
              <a:t>Senior Spring to do list:</a:t>
            </a:r>
            <a:endParaRPr sz="3100"/>
          </a:p>
        </p:txBody>
      </p:sp>
      <p:sp>
        <p:nvSpPr>
          <p:cNvPr id="193" name="Google Shape;193;p37"/>
          <p:cNvSpPr txBox="1"/>
          <p:nvPr/>
        </p:nvSpPr>
        <p:spPr>
          <a:xfrm>
            <a:off x="147650" y="910600"/>
            <a:ext cx="7243800" cy="3724800"/>
          </a:xfrm>
          <a:prstGeom prst="rect">
            <a:avLst/>
          </a:prstGeom>
          <a:noFill/>
          <a:ln>
            <a:noFill/>
          </a:ln>
        </p:spPr>
        <p:txBody>
          <a:bodyPr anchorCtr="0" anchor="t" bIns="91425" lIns="91425" spcFirstLastPara="1" rIns="91425" wrap="square" tIns="91425">
            <a:spAutoFit/>
          </a:bodyPr>
          <a:lstStyle/>
          <a:p>
            <a:pPr indent="-374650" lvl="0" marL="457200" rtl="0" algn="l">
              <a:spcBef>
                <a:spcPts val="0"/>
              </a:spcBef>
              <a:spcAft>
                <a:spcPts val="0"/>
              </a:spcAft>
              <a:buSzPts val="2300"/>
              <a:buChar char="●"/>
            </a:pPr>
            <a:r>
              <a:rPr lang="en" sz="2300"/>
              <a:t>FAFSA/TASFA</a:t>
            </a:r>
            <a:endParaRPr sz="2300"/>
          </a:p>
          <a:p>
            <a:pPr indent="-374650" lvl="1" marL="914400" rtl="0" algn="l">
              <a:spcBef>
                <a:spcPts val="0"/>
              </a:spcBef>
              <a:spcAft>
                <a:spcPts val="0"/>
              </a:spcAft>
              <a:buSzPts val="2300"/>
              <a:buChar char="○"/>
            </a:pPr>
            <a:r>
              <a:rPr lang="en" sz="2300"/>
              <a:t>Submit email to counselor</a:t>
            </a:r>
            <a:endParaRPr sz="2300"/>
          </a:p>
          <a:p>
            <a:pPr indent="-374650" lvl="0" marL="457200" rtl="0" algn="l">
              <a:spcBef>
                <a:spcPts val="0"/>
              </a:spcBef>
              <a:spcAft>
                <a:spcPts val="0"/>
              </a:spcAft>
              <a:buSzPts val="2300"/>
              <a:buChar char="●"/>
            </a:pPr>
            <a:r>
              <a:rPr lang="en" sz="2300"/>
              <a:t>Jessica Marshall</a:t>
            </a:r>
            <a:endParaRPr sz="2300"/>
          </a:p>
          <a:p>
            <a:pPr indent="-374650" lvl="1" marL="914400" rtl="0" algn="l">
              <a:spcBef>
                <a:spcPts val="0"/>
              </a:spcBef>
              <a:spcAft>
                <a:spcPts val="0"/>
              </a:spcAft>
              <a:buSzPts val="2300"/>
              <a:buChar char="○"/>
            </a:pPr>
            <a:r>
              <a:rPr lang="en" sz="2300"/>
              <a:t>Tuesdays or by appointment</a:t>
            </a:r>
            <a:endParaRPr sz="2300"/>
          </a:p>
          <a:p>
            <a:pPr indent="-374650" lvl="0" marL="457200" rtl="0" algn="l">
              <a:spcBef>
                <a:spcPts val="0"/>
              </a:spcBef>
              <a:spcAft>
                <a:spcPts val="0"/>
              </a:spcAft>
              <a:buSzPts val="2300"/>
              <a:buChar char="●"/>
            </a:pPr>
            <a:r>
              <a:rPr lang="en" sz="2300"/>
              <a:t>Lee College Pop-Up Shop</a:t>
            </a:r>
            <a:endParaRPr sz="2300"/>
          </a:p>
          <a:p>
            <a:pPr indent="-374650" lvl="1" marL="914400" rtl="0" algn="l">
              <a:spcBef>
                <a:spcPts val="0"/>
              </a:spcBef>
              <a:spcAft>
                <a:spcPts val="0"/>
              </a:spcAft>
              <a:buSzPts val="2300"/>
              <a:buChar char="○"/>
            </a:pPr>
            <a:r>
              <a:rPr lang="en" sz="2300"/>
              <a:t>Register for Fall Classes</a:t>
            </a:r>
            <a:endParaRPr sz="2300"/>
          </a:p>
          <a:p>
            <a:pPr indent="-374650" lvl="0" marL="457200" rtl="0" algn="l">
              <a:spcBef>
                <a:spcPts val="0"/>
              </a:spcBef>
              <a:spcAft>
                <a:spcPts val="0"/>
              </a:spcAft>
              <a:buSzPts val="2300"/>
              <a:buChar char="●"/>
            </a:pPr>
            <a:r>
              <a:rPr lang="en" sz="2300"/>
              <a:t>Giant Decision Day Celebration</a:t>
            </a:r>
            <a:endParaRPr sz="2300"/>
          </a:p>
          <a:p>
            <a:pPr indent="-374650" lvl="1" marL="914400" rtl="0" algn="l">
              <a:spcBef>
                <a:spcPts val="0"/>
              </a:spcBef>
              <a:spcAft>
                <a:spcPts val="0"/>
              </a:spcAft>
              <a:buSzPts val="2300"/>
              <a:buChar char="○"/>
            </a:pPr>
            <a:r>
              <a:rPr lang="en" sz="2300"/>
              <a:t>Slide show &amp; Senior Picture Wall</a:t>
            </a:r>
            <a:endParaRPr sz="2300"/>
          </a:p>
          <a:p>
            <a:pPr indent="-374650" lvl="0" marL="457200" rtl="0" algn="l">
              <a:spcBef>
                <a:spcPts val="0"/>
              </a:spcBef>
              <a:spcAft>
                <a:spcPts val="0"/>
              </a:spcAft>
              <a:buSzPts val="2300"/>
              <a:buChar char="●"/>
            </a:pPr>
            <a:r>
              <a:rPr lang="en" sz="2300"/>
              <a:t>Submit Scholarships &amp; Awards for graduation program</a:t>
            </a:r>
            <a:endParaRPr sz="2300"/>
          </a:p>
        </p:txBody>
      </p:sp>
      <p:pic>
        <p:nvPicPr>
          <p:cNvPr id="194" name="Google Shape;194;p37"/>
          <p:cNvPicPr preferRelativeResize="0"/>
          <p:nvPr/>
        </p:nvPicPr>
        <p:blipFill>
          <a:blip r:embed="rId3">
            <a:alphaModFix/>
          </a:blip>
          <a:stretch>
            <a:fillRect/>
          </a:stretch>
        </p:blipFill>
        <p:spPr>
          <a:xfrm>
            <a:off x="5556200" y="158325"/>
            <a:ext cx="3282575" cy="3632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26"/>
          <p:cNvSpPr txBox="1"/>
          <p:nvPr>
            <p:ph idx="1" type="body"/>
          </p:nvPr>
        </p:nvSpPr>
        <p:spPr>
          <a:xfrm>
            <a:off x="361950" y="457200"/>
            <a:ext cx="3609900" cy="13806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0" i="0" lang="en" sz="1800" u="none" strike="noStrike">
                <a:latin typeface="Roboto Slab"/>
                <a:ea typeface="Roboto Slab"/>
                <a:cs typeface="Roboto Slab"/>
                <a:sym typeface="Roboto Slab"/>
              </a:rPr>
              <a:t>You are getting closer to GRADUATION! As this exciting moment evolves, so do the nerves of college deadlines and the search for SCHOLARSHIPS!</a:t>
            </a:r>
            <a:endParaRPr/>
          </a:p>
          <a:p>
            <a:pPr indent="0" lvl="0" marL="0" rtl="0" algn="l">
              <a:lnSpc>
                <a:spcPct val="90000"/>
              </a:lnSpc>
              <a:spcBef>
                <a:spcPts val="800"/>
              </a:spcBef>
              <a:spcAft>
                <a:spcPts val="0"/>
              </a:spcAft>
              <a:buClr>
                <a:schemeClr val="dk1"/>
              </a:buClr>
              <a:buSzPts val="1800"/>
              <a:buNone/>
            </a:pPr>
            <a:r>
              <a:t/>
            </a:r>
            <a:endParaRPr sz="1800"/>
          </a:p>
        </p:txBody>
      </p:sp>
      <p:sp>
        <p:nvSpPr>
          <p:cNvPr id="88" name="Google Shape;88;p26"/>
          <p:cNvSpPr/>
          <p:nvPr/>
        </p:nvSpPr>
        <p:spPr>
          <a:xfrm>
            <a:off x="4457700" y="745047"/>
            <a:ext cx="1941003" cy="1941003"/>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pic>
        <p:nvPicPr>
          <p:cNvPr descr="Icon&#10;&#10;Description automatically generated" id="89" name="Google Shape;89;p26"/>
          <p:cNvPicPr preferRelativeResize="0"/>
          <p:nvPr/>
        </p:nvPicPr>
        <p:blipFill rotWithShape="1">
          <a:blip r:embed="rId3">
            <a:alphaModFix/>
          </a:blip>
          <a:srcRect b="0" l="0" r="0" t="0"/>
          <a:stretch/>
        </p:blipFill>
        <p:spPr>
          <a:xfrm>
            <a:off x="4669385" y="423266"/>
            <a:ext cx="2900767" cy="4272559"/>
          </a:xfrm>
          <a:prstGeom prst="rect">
            <a:avLst/>
          </a:prstGeom>
          <a:noFill/>
          <a:ln>
            <a:noFill/>
          </a:ln>
        </p:spPr>
      </p:pic>
      <p:sp>
        <p:nvSpPr>
          <p:cNvPr id="90" name="Google Shape;90;p26"/>
          <p:cNvSpPr txBox="1"/>
          <p:nvPr/>
        </p:nvSpPr>
        <p:spPr>
          <a:xfrm>
            <a:off x="2386850" y="2061875"/>
            <a:ext cx="645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91" name="Google Shape;91;p26"/>
          <p:cNvSpPr txBox="1"/>
          <p:nvPr/>
        </p:nvSpPr>
        <p:spPr>
          <a:xfrm>
            <a:off x="4359100" y="1624850"/>
            <a:ext cx="378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92" name="Google Shape;92;p26"/>
          <p:cNvSpPr txBox="1"/>
          <p:nvPr/>
        </p:nvSpPr>
        <p:spPr>
          <a:xfrm>
            <a:off x="361950" y="1761600"/>
            <a:ext cx="3709200" cy="11820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800"/>
              </a:spcBef>
              <a:spcAft>
                <a:spcPts val="0"/>
              </a:spcAft>
              <a:buClr>
                <a:schemeClr val="dk1"/>
              </a:buClr>
              <a:buSzPts val="1800"/>
              <a:buFont typeface="Arial"/>
              <a:buNone/>
            </a:pPr>
            <a:r>
              <a:rPr lang="en" sz="1800">
                <a:solidFill>
                  <a:schemeClr val="dk1"/>
                </a:solidFill>
                <a:latin typeface="Roboto Slab"/>
                <a:ea typeface="Roboto Slab"/>
                <a:cs typeface="Roboto Slab"/>
                <a:sym typeface="Roboto Slab"/>
              </a:rPr>
              <a:t>Scholarships are free money to help you go to college, but the search can be overwhelming and exhausting. </a:t>
            </a:r>
            <a:endParaRPr/>
          </a:p>
        </p:txBody>
      </p:sp>
      <p:sp>
        <p:nvSpPr>
          <p:cNvPr id="93" name="Google Shape;93;p26"/>
          <p:cNvSpPr txBox="1"/>
          <p:nvPr/>
        </p:nvSpPr>
        <p:spPr>
          <a:xfrm>
            <a:off x="361950" y="3014925"/>
            <a:ext cx="3395400" cy="1680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800"/>
              </a:spcBef>
              <a:spcAft>
                <a:spcPts val="0"/>
              </a:spcAft>
              <a:buClr>
                <a:schemeClr val="dk1"/>
              </a:buClr>
              <a:buSzPts val="1800"/>
              <a:buFont typeface="Arial"/>
              <a:buNone/>
            </a:pPr>
            <a:r>
              <a:rPr lang="en" sz="1800">
                <a:solidFill>
                  <a:schemeClr val="dk1"/>
                </a:solidFill>
                <a:latin typeface="Roboto Slab"/>
                <a:ea typeface="Roboto Slab"/>
                <a:cs typeface="Roboto Slab"/>
                <a:sym typeface="Roboto Slab"/>
              </a:rPr>
              <a:t>To help you in your search, GCCISD has a scholarship program to advertise many of our local area scholarships and give you one area in which to apply.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7"/>
          <p:cNvSpPr txBox="1"/>
          <p:nvPr/>
        </p:nvSpPr>
        <p:spPr>
          <a:xfrm>
            <a:off x="490756" y="490756"/>
            <a:ext cx="6801374" cy="484748"/>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2700">
                <a:solidFill>
                  <a:schemeClr val="dk1"/>
                </a:solidFill>
                <a:latin typeface="Arial"/>
                <a:ea typeface="Arial"/>
                <a:cs typeface="Arial"/>
                <a:sym typeface="Arial"/>
              </a:rPr>
              <a:t>GCCISD Local Scholarships</a:t>
            </a:r>
            <a:endParaRPr sz="1100"/>
          </a:p>
        </p:txBody>
      </p:sp>
      <p:sp>
        <p:nvSpPr>
          <p:cNvPr id="99" name="Google Shape;99;p27"/>
          <p:cNvSpPr txBox="1"/>
          <p:nvPr/>
        </p:nvSpPr>
        <p:spPr>
          <a:xfrm>
            <a:off x="673217" y="1321266"/>
            <a:ext cx="7543800" cy="3501600"/>
          </a:xfrm>
          <a:prstGeom prst="rect">
            <a:avLst/>
          </a:prstGeom>
          <a:noFill/>
          <a:ln>
            <a:noFill/>
          </a:ln>
        </p:spPr>
        <p:txBody>
          <a:bodyPr anchorCtr="0" anchor="t" bIns="34275" lIns="68575" spcFirstLastPara="1" rIns="68575" wrap="square" tIns="34275">
            <a:spAutoFit/>
          </a:bodyPr>
          <a:lstStyle/>
          <a:p>
            <a:pPr indent="-222250" lvl="0" marL="431800" marR="0" rtl="0" algn="l">
              <a:spcBef>
                <a:spcPts val="0"/>
              </a:spcBef>
              <a:spcAft>
                <a:spcPts val="0"/>
              </a:spcAft>
              <a:buClr>
                <a:schemeClr val="dk1"/>
              </a:buClr>
              <a:buSzPts val="1500"/>
              <a:buFont typeface="Arial"/>
              <a:buChar char="•"/>
            </a:pPr>
            <a:r>
              <a:rPr b="0" i="0" lang="en" sz="1500" u="none" strike="noStrike">
                <a:solidFill>
                  <a:schemeClr val="dk1"/>
                </a:solidFill>
                <a:latin typeface="Roboto Slab"/>
                <a:ea typeface="Roboto Slab"/>
                <a:cs typeface="Roboto Slab"/>
                <a:sym typeface="Roboto Slab"/>
              </a:rPr>
              <a:t>The local scholarships are provided to you by organizations, groups, and individuals in the local area who work very hard to raise money to offer these scholarships.</a:t>
            </a:r>
            <a:endParaRPr sz="1100"/>
          </a:p>
          <a:p>
            <a:pPr indent="0" lvl="0" marL="215900" marR="0" rtl="0" algn="l">
              <a:spcBef>
                <a:spcPts val="0"/>
              </a:spcBef>
              <a:spcAft>
                <a:spcPts val="0"/>
              </a:spcAft>
              <a:buNone/>
            </a:pPr>
            <a:r>
              <a:t/>
            </a:r>
            <a:endParaRPr b="0" sz="1500">
              <a:solidFill>
                <a:schemeClr val="dk1"/>
              </a:solidFill>
              <a:latin typeface="Arial"/>
              <a:ea typeface="Arial"/>
              <a:cs typeface="Arial"/>
              <a:sym typeface="Arial"/>
            </a:endParaRPr>
          </a:p>
          <a:p>
            <a:pPr indent="-222250" lvl="0" marL="431800" marR="0" rtl="0" algn="l">
              <a:spcBef>
                <a:spcPts val="0"/>
              </a:spcBef>
              <a:spcAft>
                <a:spcPts val="0"/>
              </a:spcAft>
              <a:buClr>
                <a:schemeClr val="dk1"/>
              </a:buClr>
              <a:buSzPts val="1500"/>
              <a:buFont typeface="Arial"/>
              <a:buChar char="•"/>
            </a:pPr>
            <a:r>
              <a:rPr b="0" i="0" lang="en" sz="1500" u="none" strike="noStrike">
                <a:solidFill>
                  <a:schemeClr val="dk1"/>
                </a:solidFill>
                <a:latin typeface="Roboto Slab"/>
                <a:ea typeface="Roboto Slab"/>
                <a:cs typeface="Roboto Slab"/>
                <a:sym typeface="Roboto Slab"/>
              </a:rPr>
              <a:t>If these scholarship sponsors do not know you personally, they rely on the information that you provide. This information will be critical in helping them make the decision on who receives the money. </a:t>
            </a:r>
            <a:endParaRPr sz="1100"/>
          </a:p>
          <a:p>
            <a:pPr indent="0" lvl="0" marL="215900" marR="0" rtl="0" algn="l">
              <a:spcBef>
                <a:spcPts val="0"/>
              </a:spcBef>
              <a:spcAft>
                <a:spcPts val="0"/>
              </a:spcAft>
              <a:buNone/>
            </a:pPr>
            <a:r>
              <a:t/>
            </a:r>
            <a:endParaRPr b="0" sz="1500">
              <a:solidFill>
                <a:schemeClr val="dk1"/>
              </a:solidFill>
              <a:latin typeface="Arial"/>
              <a:ea typeface="Arial"/>
              <a:cs typeface="Arial"/>
              <a:sym typeface="Arial"/>
            </a:endParaRPr>
          </a:p>
          <a:p>
            <a:pPr indent="-222250" lvl="0" marL="431800" marR="0" rtl="0" algn="l">
              <a:spcBef>
                <a:spcPts val="0"/>
              </a:spcBef>
              <a:spcAft>
                <a:spcPts val="0"/>
              </a:spcAft>
              <a:buClr>
                <a:schemeClr val="dk1"/>
              </a:buClr>
              <a:buSzPts val="1500"/>
              <a:buFont typeface="Arial"/>
              <a:buChar char="•"/>
            </a:pPr>
            <a:r>
              <a:rPr b="0" i="0" lang="en" sz="1500" u="none" strike="noStrike">
                <a:solidFill>
                  <a:schemeClr val="dk1"/>
                </a:solidFill>
                <a:latin typeface="Roboto Slab"/>
                <a:ea typeface="Roboto Slab"/>
                <a:cs typeface="Roboto Slab"/>
                <a:sym typeface="Roboto Slab"/>
              </a:rPr>
              <a:t>If you are to receive one of these scholarships, you should personally acknowledge the award and show your gratitude with a card or thank you letter. </a:t>
            </a:r>
            <a:endParaRPr sz="1100"/>
          </a:p>
          <a:p>
            <a:pPr indent="0" lvl="0" marL="215900" marR="0" rtl="0" algn="l">
              <a:spcBef>
                <a:spcPts val="0"/>
              </a:spcBef>
              <a:spcAft>
                <a:spcPts val="0"/>
              </a:spcAft>
              <a:buNone/>
            </a:pPr>
            <a:r>
              <a:t/>
            </a:r>
            <a:endParaRPr b="0" sz="1500">
              <a:solidFill>
                <a:schemeClr val="dk1"/>
              </a:solidFill>
              <a:latin typeface="Arial"/>
              <a:ea typeface="Arial"/>
              <a:cs typeface="Arial"/>
              <a:sym typeface="Arial"/>
            </a:endParaRPr>
          </a:p>
          <a:p>
            <a:pPr indent="-222250" lvl="0" marL="431800" marR="0" rtl="0" algn="l">
              <a:spcBef>
                <a:spcPts val="0"/>
              </a:spcBef>
              <a:spcAft>
                <a:spcPts val="0"/>
              </a:spcAft>
              <a:buClr>
                <a:schemeClr val="dk1"/>
              </a:buClr>
              <a:buSzPts val="1500"/>
              <a:buFont typeface="Arial"/>
              <a:buChar char="•"/>
            </a:pPr>
            <a:r>
              <a:rPr b="0" i="0" lang="en" sz="1500" u="none" strike="noStrike">
                <a:solidFill>
                  <a:schemeClr val="dk1"/>
                </a:solidFill>
                <a:latin typeface="Roboto Slab"/>
                <a:ea typeface="Roboto Slab"/>
                <a:cs typeface="Roboto Slab"/>
                <a:sym typeface="Roboto Slab"/>
              </a:rPr>
              <a:t>This is great opportunity for you to earn some FREE MONEY for school!</a:t>
            </a:r>
            <a:endParaRPr b="0" sz="1500">
              <a:solidFill>
                <a:schemeClr val="dk1"/>
              </a:solidFill>
              <a:latin typeface="Arial"/>
              <a:ea typeface="Arial"/>
              <a:cs typeface="Arial"/>
              <a:sym typeface="Arial"/>
            </a:endParaRPr>
          </a:p>
          <a:p>
            <a:pPr indent="0" lvl="0" marL="0" marR="0" rtl="0" algn="l">
              <a:spcBef>
                <a:spcPts val="0"/>
              </a:spcBef>
              <a:spcAft>
                <a:spcPts val="0"/>
              </a:spcAft>
              <a:buNone/>
            </a:pPr>
            <a:br>
              <a:rPr lang="en" sz="1400">
                <a:solidFill>
                  <a:schemeClr val="dk1"/>
                </a:solidFill>
                <a:latin typeface="Arial"/>
                <a:ea typeface="Arial"/>
                <a:cs typeface="Arial"/>
                <a:sym typeface="Arial"/>
              </a:rPr>
            </a:br>
            <a:endParaRPr sz="140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28"/>
          <p:cNvPicPr preferRelativeResize="0"/>
          <p:nvPr/>
        </p:nvPicPr>
        <p:blipFill>
          <a:blip r:embed="rId3">
            <a:alphaModFix/>
          </a:blip>
          <a:stretch>
            <a:fillRect/>
          </a:stretch>
        </p:blipFill>
        <p:spPr>
          <a:xfrm>
            <a:off x="378550" y="816375"/>
            <a:ext cx="4439250" cy="3080174"/>
          </a:xfrm>
          <a:prstGeom prst="rect">
            <a:avLst/>
          </a:prstGeom>
          <a:noFill/>
          <a:ln>
            <a:noFill/>
          </a:ln>
        </p:spPr>
      </p:pic>
      <p:sp>
        <p:nvSpPr>
          <p:cNvPr id="105" name="Google Shape;105;p28"/>
          <p:cNvSpPr txBox="1"/>
          <p:nvPr/>
        </p:nvSpPr>
        <p:spPr>
          <a:xfrm>
            <a:off x="511256" y="312163"/>
            <a:ext cx="4571100" cy="1316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 sz="2700" u="none" strike="noStrike">
                <a:solidFill>
                  <a:schemeClr val="dk1"/>
                </a:solidFill>
                <a:latin typeface="Roboto Slab"/>
                <a:ea typeface="Roboto Slab"/>
                <a:cs typeface="Roboto Slab"/>
                <a:sym typeface="Roboto Slab"/>
              </a:rPr>
              <a:t>Application Process </a:t>
            </a:r>
            <a:endParaRPr b="0" sz="2700">
              <a:solidFill>
                <a:schemeClr val="dk1"/>
              </a:solidFill>
              <a:latin typeface="Arial"/>
              <a:ea typeface="Arial"/>
              <a:cs typeface="Arial"/>
              <a:sym typeface="Arial"/>
            </a:endParaRPr>
          </a:p>
          <a:p>
            <a:pPr indent="0" lvl="0" marL="0" marR="0" rtl="0" algn="l">
              <a:spcBef>
                <a:spcPts val="0"/>
              </a:spcBef>
              <a:spcAft>
                <a:spcPts val="0"/>
              </a:spcAft>
              <a:buNone/>
            </a:pPr>
            <a:br>
              <a:rPr lang="en" sz="2700">
                <a:solidFill>
                  <a:schemeClr val="dk1"/>
                </a:solidFill>
                <a:latin typeface="Arial"/>
                <a:ea typeface="Arial"/>
                <a:cs typeface="Arial"/>
                <a:sym typeface="Arial"/>
              </a:rPr>
            </a:br>
            <a:endParaRPr sz="2700">
              <a:solidFill>
                <a:schemeClr val="dk1"/>
              </a:solidFill>
              <a:latin typeface="Arial"/>
              <a:ea typeface="Arial"/>
              <a:cs typeface="Arial"/>
              <a:sym typeface="Arial"/>
            </a:endParaRPr>
          </a:p>
        </p:txBody>
      </p:sp>
      <p:pic>
        <p:nvPicPr>
          <p:cNvPr id="106" name="Google Shape;106;p28"/>
          <p:cNvPicPr preferRelativeResize="0"/>
          <p:nvPr/>
        </p:nvPicPr>
        <p:blipFill>
          <a:blip r:embed="rId4">
            <a:alphaModFix/>
          </a:blip>
          <a:stretch>
            <a:fillRect/>
          </a:stretch>
        </p:blipFill>
        <p:spPr>
          <a:xfrm>
            <a:off x="5082344" y="513323"/>
            <a:ext cx="1662100" cy="1400165"/>
          </a:xfrm>
          <a:prstGeom prst="rect">
            <a:avLst/>
          </a:prstGeom>
          <a:noFill/>
          <a:ln>
            <a:noFill/>
          </a:ln>
        </p:spPr>
      </p:pic>
      <p:sp>
        <p:nvSpPr>
          <p:cNvPr id="107" name="Google Shape;107;p28"/>
          <p:cNvSpPr/>
          <p:nvPr/>
        </p:nvSpPr>
        <p:spPr>
          <a:xfrm rot="10800000">
            <a:off x="6856854" y="937963"/>
            <a:ext cx="500700" cy="401700"/>
          </a:xfrm>
          <a:prstGeom prst="rightArrow">
            <a:avLst>
              <a:gd fmla="val 50000" name="adj1"/>
              <a:gd fmla="val 50000" name="adj2"/>
            </a:avLst>
          </a:prstGeom>
          <a:solidFill>
            <a:srgbClr val="92D050"/>
          </a:solidFill>
          <a:ln cap="flat" cmpd="sng" w="12700">
            <a:solidFill>
              <a:srgbClr val="92D05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8" name="Google Shape;108;p28"/>
          <p:cNvSpPr txBox="1"/>
          <p:nvPr/>
        </p:nvSpPr>
        <p:spPr>
          <a:xfrm>
            <a:off x="7469938" y="582363"/>
            <a:ext cx="13353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iPad needs to be on school WiFi to get the app update for first time!</a:t>
            </a:r>
            <a:endParaRPr/>
          </a:p>
        </p:txBody>
      </p:sp>
      <p:sp>
        <p:nvSpPr>
          <p:cNvPr id="109" name="Google Shape;109;p28"/>
          <p:cNvSpPr txBox="1"/>
          <p:nvPr/>
        </p:nvSpPr>
        <p:spPr>
          <a:xfrm>
            <a:off x="4848550" y="1844475"/>
            <a:ext cx="3956700" cy="1926600"/>
          </a:xfrm>
          <a:prstGeom prst="rect">
            <a:avLst/>
          </a:prstGeom>
          <a:noFill/>
          <a:ln>
            <a:noFill/>
          </a:ln>
        </p:spPr>
        <p:txBody>
          <a:bodyPr anchorCtr="0" anchor="t" bIns="34275" lIns="68575" spcFirstLastPara="1" rIns="68575" wrap="square" tIns="34275">
            <a:spAutoFit/>
          </a:bodyPr>
          <a:lstStyle/>
          <a:p>
            <a:pPr indent="0" lvl="0" marL="457200" marR="0" rtl="0" algn="l">
              <a:spcBef>
                <a:spcPts val="0"/>
              </a:spcBef>
              <a:spcAft>
                <a:spcPts val="0"/>
              </a:spcAft>
              <a:buNone/>
            </a:pPr>
            <a:r>
              <a:t/>
            </a:r>
            <a:endParaRPr b="0" i="0" sz="1900" u="none" cap="none" strike="noStrike">
              <a:solidFill>
                <a:schemeClr val="accent6"/>
              </a:solidFill>
              <a:latin typeface="Roboto Slab"/>
              <a:ea typeface="Roboto Slab"/>
              <a:cs typeface="Roboto Slab"/>
              <a:sym typeface="Roboto Slab"/>
            </a:endParaRPr>
          </a:p>
          <a:p>
            <a:pPr indent="0" lvl="0" marL="914400" marR="0" rtl="0" algn="ctr">
              <a:spcBef>
                <a:spcPts val="0"/>
              </a:spcBef>
              <a:spcAft>
                <a:spcPts val="0"/>
              </a:spcAft>
              <a:buNone/>
            </a:pPr>
            <a:r>
              <a:rPr b="1" lang="en" sz="1600">
                <a:solidFill>
                  <a:schemeClr val="dk1"/>
                </a:solidFill>
                <a:latin typeface="Roboto Slab"/>
                <a:ea typeface="Roboto Slab"/>
                <a:cs typeface="Roboto Slab"/>
                <a:sym typeface="Roboto Slab"/>
              </a:rPr>
              <a:t>OR</a:t>
            </a:r>
            <a:endParaRPr b="1" sz="1600">
              <a:solidFill>
                <a:schemeClr val="dk1"/>
              </a:solidFill>
              <a:latin typeface="Roboto Slab"/>
              <a:ea typeface="Roboto Slab"/>
              <a:cs typeface="Roboto Slab"/>
              <a:sym typeface="Roboto Slab"/>
            </a:endParaRPr>
          </a:p>
          <a:p>
            <a:pPr indent="0" lvl="0" marL="914400" marR="0" rtl="0" algn="ctr">
              <a:spcBef>
                <a:spcPts val="0"/>
              </a:spcBef>
              <a:spcAft>
                <a:spcPts val="0"/>
              </a:spcAft>
              <a:buNone/>
            </a:pPr>
            <a:r>
              <a:t/>
            </a:r>
            <a:endParaRPr sz="1600">
              <a:solidFill>
                <a:schemeClr val="accent6"/>
              </a:solidFill>
              <a:latin typeface="Roboto Slab"/>
              <a:ea typeface="Roboto Slab"/>
              <a:cs typeface="Roboto Slab"/>
              <a:sym typeface="Roboto Slab"/>
            </a:endParaRPr>
          </a:p>
          <a:p>
            <a:pPr indent="0" lvl="0" marL="0" marR="0" rtl="0" algn="ctr">
              <a:spcBef>
                <a:spcPts val="0"/>
              </a:spcBef>
              <a:spcAft>
                <a:spcPts val="0"/>
              </a:spcAft>
              <a:buNone/>
            </a:pPr>
            <a:r>
              <a:rPr lang="en" sz="1300" u="sng">
                <a:solidFill>
                  <a:schemeClr val="hlink"/>
                </a:solidFill>
                <a:latin typeface="Roboto Slab"/>
                <a:ea typeface="Roboto Slab"/>
                <a:cs typeface="Roboto Slab"/>
                <a:sym typeface="Roboto Slab"/>
                <a:hlinkClick r:id="rId5"/>
              </a:rPr>
              <a:t>https://gccisd.jotform.com/app/213346575032149</a:t>
            </a:r>
            <a:endParaRPr b="0" i="0" sz="1300" u="none" cap="none" strike="noStrike">
              <a:solidFill>
                <a:srgbClr val="00FF00"/>
              </a:solidFill>
              <a:latin typeface="Roboto Slab"/>
              <a:ea typeface="Roboto Slab"/>
              <a:cs typeface="Roboto Slab"/>
              <a:sym typeface="Roboto Slab"/>
            </a:endParaRPr>
          </a:p>
          <a:p>
            <a:pPr indent="0" lvl="1" marL="342900" marR="0" rtl="0" algn="ctr">
              <a:spcBef>
                <a:spcPts val="0"/>
              </a:spcBef>
              <a:spcAft>
                <a:spcPts val="0"/>
              </a:spcAft>
              <a:buNone/>
            </a:pPr>
            <a:r>
              <a:t/>
            </a:r>
            <a:endParaRPr b="0" i="0" sz="1700" u="none" cap="none" strike="noStrike">
              <a:solidFill>
                <a:srgbClr val="00FF00"/>
              </a:solidFill>
              <a:latin typeface="Roboto Slab"/>
              <a:ea typeface="Roboto Slab"/>
              <a:cs typeface="Roboto Slab"/>
              <a:sym typeface="Roboto Slab"/>
            </a:endParaRPr>
          </a:p>
          <a:p>
            <a:pPr indent="0" lvl="0" marL="177800" marR="0" rtl="0" algn="l">
              <a:spcBef>
                <a:spcPts val="800"/>
              </a:spcBef>
              <a:spcAft>
                <a:spcPts val="0"/>
              </a:spcAft>
              <a:buNone/>
            </a:pPr>
            <a:br>
              <a:rPr b="0" lang="en" sz="1400">
                <a:solidFill>
                  <a:schemeClr val="dk1"/>
                </a:solidFill>
                <a:latin typeface="Arial"/>
                <a:ea typeface="Arial"/>
                <a:cs typeface="Arial"/>
                <a:sym typeface="Arial"/>
              </a:rPr>
            </a:br>
            <a:endParaRPr b="0" i="0" sz="1900" u="none" strike="noStrike">
              <a:solidFill>
                <a:schemeClr val="dk1"/>
              </a:solidFill>
              <a:latin typeface="Roboto Slab"/>
              <a:ea typeface="Roboto Slab"/>
              <a:cs typeface="Roboto Slab"/>
              <a:sym typeface="Roboto Slab"/>
            </a:endParaRPr>
          </a:p>
        </p:txBody>
      </p:sp>
      <p:pic>
        <p:nvPicPr>
          <p:cNvPr id="110" name="Google Shape;110;p28"/>
          <p:cNvPicPr preferRelativeResize="0"/>
          <p:nvPr/>
        </p:nvPicPr>
        <p:blipFill>
          <a:blip r:embed="rId6">
            <a:alphaModFix/>
          </a:blip>
          <a:stretch>
            <a:fillRect/>
          </a:stretch>
        </p:blipFill>
        <p:spPr>
          <a:xfrm>
            <a:off x="1170975" y="2895725"/>
            <a:ext cx="3759175" cy="1810175"/>
          </a:xfrm>
          <a:prstGeom prst="rect">
            <a:avLst/>
          </a:prstGeom>
          <a:noFill/>
          <a:ln>
            <a:noFill/>
          </a:ln>
        </p:spPr>
      </p:pic>
      <p:sp>
        <p:nvSpPr>
          <p:cNvPr id="111" name="Google Shape;111;p28"/>
          <p:cNvSpPr txBox="1"/>
          <p:nvPr/>
        </p:nvSpPr>
        <p:spPr>
          <a:xfrm>
            <a:off x="4930150" y="2895725"/>
            <a:ext cx="25326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You will need to go to the address bar, click the As, and select 100% to increase the size of the font.</a:t>
            </a:r>
            <a:endParaRPr/>
          </a:p>
        </p:txBody>
      </p:sp>
      <p:pic>
        <p:nvPicPr>
          <p:cNvPr id="112" name="Google Shape;112;p28"/>
          <p:cNvPicPr preferRelativeResize="0"/>
          <p:nvPr/>
        </p:nvPicPr>
        <p:blipFill>
          <a:blip r:embed="rId7">
            <a:alphaModFix/>
          </a:blip>
          <a:stretch>
            <a:fillRect/>
          </a:stretch>
        </p:blipFill>
        <p:spPr>
          <a:xfrm>
            <a:off x="7462275" y="3942425"/>
            <a:ext cx="1350639" cy="850400"/>
          </a:xfrm>
          <a:prstGeom prst="rect">
            <a:avLst/>
          </a:prstGeom>
          <a:noFill/>
          <a:ln>
            <a:noFill/>
          </a:ln>
        </p:spPr>
      </p:pic>
      <p:sp>
        <p:nvSpPr>
          <p:cNvPr id="113" name="Google Shape;113;p28"/>
          <p:cNvSpPr txBox="1"/>
          <p:nvPr/>
        </p:nvSpPr>
        <p:spPr>
          <a:xfrm>
            <a:off x="5576200" y="4221425"/>
            <a:ext cx="1588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We’re also in the student portal!</a:t>
            </a:r>
            <a:endParaRPr/>
          </a:p>
          <a:p>
            <a:pPr indent="0" lvl="0" marL="0" rtl="0" algn="l">
              <a:spcBef>
                <a:spcPts val="0"/>
              </a:spcBef>
              <a:spcAft>
                <a:spcPts val="0"/>
              </a:spcAft>
              <a:buNone/>
            </a:pPr>
            <a:r>
              <a:t/>
            </a:r>
            <a:endParaRPr/>
          </a:p>
        </p:txBody>
      </p:sp>
      <p:sp>
        <p:nvSpPr>
          <p:cNvPr id="114" name="Google Shape;114;p28"/>
          <p:cNvSpPr/>
          <p:nvPr/>
        </p:nvSpPr>
        <p:spPr>
          <a:xfrm>
            <a:off x="7090854" y="4391113"/>
            <a:ext cx="500700" cy="401700"/>
          </a:xfrm>
          <a:prstGeom prst="rightArrow">
            <a:avLst>
              <a:gd fmla="val 50000" name="adj1"/>
              <a:gd fmla="val 50000" name="adj2"/>
            </a:avLst>
          </a:prstGeom>
          <a:solidFill>
            <a:srgbClr val="92D050"/>
          </a:solidFill>
          <a:ln cap="flat" cmpd="sng" w="12700">
            <a:solidFill>
              <a:srgbClr val="92D05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par>
                                <p:cTn fill="hold" nodeType="with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par>
                                <p:cTn fill="hold" nodeType="with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par>
                                <p:cTn fill="hold" nodeType="with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par>
                                <p:cTn fill="hold" nodeType="with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9"/>
          <p:cNvSpPr txBox="1"/>
          <p:nvPr/>
        </p:nvSpPr>
        <p:spPr>
          <a:xfrm>
            <a:off x="511256" y="312163"/>
            <a:ext cx="4571100" cy="1316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 sz="2700" u="none" strike="noStrike">
                <a:solidFill>
                  <a:schemeClr val="dk1"/>
                </a:solidFill>
                <a:latin typeface="Roboto Slab"/>
                <a:ea typeface="Roboto Slab"/>
                <a:cs typeface="Roboto Slab"/>
                <a:sym typeface="Roboto Slab"/>
              </a:rPr>
              <a:t>Application Process </a:t>
            </a:r>
            <a:endParaRPr b="0" sz="2700">
              <a:solidFill>
                <a:schemeClr val="dk1"/>
              </a:solidFill>
              <a:latin typeface="Arial"/>
              <a:ea typeface="Arial"/>
              <a:cs typeface="Arial"/>
              <a:sym typeface="Arial"/>
            </a:endParaRPr>
          </a:p>
          <a:p>
            <a:pPr indent="0" lvl="0" marL="0" marR="0" rtl="0" algn="l">
              <a:spcBef>
                <a:spcPts val="0"/>
              </a:spcBef>
              <a:spcAft>
                <a:spcPts val="0"/>
              </a:spcAft>
              <a:buNone/>
            </a:pPr>
            <a:br>
              <a:rPr lang="en" sz="2700">
                <a:solidFill>
                  <a:schemeClr val="dk1"/>
                </a:solidFill>
                <a:latin typeface="Arial"/>
                <a:ea typeface="Arial"/>
                <a:cs typeface="Arial"/>
                <a:sym typeface="Arial"/>
              </a:rPr>
            </a:br>
            <a:endParaRPr sz="2700">
              <a:solidFill>
                <a:schemeClr val="dk1"/>
              </a:solidFill>
              <a:latin typeface="Arial"/>
              <a:ea typeface="Arial"/>
              <a:cs typeface="Arial"/>
              <a:sym typeface="Arial"/>
            </a:endParaRPr>
          </a:p>
        </p:txBody>
      </p:sp>
      <p:pic>
        <p:nvPicPr>
          <p:cNvPr id="120" name="Google Shape;120;p29"/>
          <p:cNvPicPr preferRelativeResize="0"/>
          <p:nvPr/>
        </p:nvPicPr>
        <p:blipFill rotWithShape="1">
          <a:blip r:embed="rId3">
            <a:alphaModFix/>
          </a:blip>
          <a:srcRect b="17746" l="0" r="5018" t="1305"/>
          <a:stretch/>
        </p:blipFill>
        <p:spPr>
          <a:xfrm>
            <a:off x="369800" y="1560867"/>
            <a:ext cx="4451678" cy="1642535"/>
          </a:xfrm>
          <a:prstGeom prst="rect">
            <a:avLst/>
          </a:prstGeom>
          <a:noFill/>
          <a:ln cap="flat" cmpd="sng" w="19050">
            <a:solidFill>
              <a:srgbClr val="000000"/>
            </a:solidFill>
            <a:prstDash val="solid"/>
            <a:round/>
            <a:headEnd len="sm" w="sm" type="none"/>
            <a:tailEnd len="sm" w="sm" type="none"/>
          </a:ln>
        </p:spPr>
      </p:pic>
      <p:sp>
        <p:nvSpPr>
          <p:cNvPr id="121" name="Google Shape;121;p29"/>
          <p:cNvSpPr/>
          <p:nvPr/>
        </p:nvSpPr>
        <p:spPr>
          <a:xfrm rot="10800000">
            <a:off x="4386858" y="2290954"/>
            <a:ext cx="1122300" cy="401700"/>
          </a:xfrm>
          <a:prstGeom prst="rightArrow">
            <a:avLst>
              <a:gd fmla="val 50000" name="adj1"/>
              <a:gd fmla="val 50000" name="adj2"/>
            </a:avLst>
          </a:prstGeom>
          <a:solidFill>
            <a:srgbClr val="92D050"/>
          </a:solidFill>
          <a:ln cap="flat" cmpd="sng" w="12700">
            <a:solidFill>
              <a:srgbClr val="92D05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22" name="Google Shape;122;p29"/>
          <p:cNvSpPr txBox="1"/>
          <p:nvPr/>
        </p:nvSpPr>
        <p:spPr>
          <a:xfrm>
            <a:off x="5651149" y="1729038"/>
            <a:ext cx="2383800" cy="1685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300">
                <a:solidFill>
                  <a:schemeClr val="dk1"/>
                </a:solidFill>
              </a:rPr>
              <a:t>TIP</a:t>
            </a:r>
            <a:r>
              <a:rPr lang="en" sz="1300">
                <a:solidFill>
                  <a:schemeClr val="dk1"/>
                </a:solidFill>
                <a:latin typeface="Arial"/>
                <a:ea typeface="Arial"/>
                <a:cs typeface="Arial"/>
                <a:sym typeface="Arial"/>
              </a:rPr>
              <a:t>: Download the list once opened and then highlight it in Notability if you qualify for your records.</a:t>
            </a:r>
            <a:endParaRPr sz="1300">
              <a:solidFill>
                <a:schemeClr val="dk1"/>
              </a:solidFill>
              <a:latin typeface="Arial"/>
              <a:ea typeface="Arial"/>
              <a:cs typeface="Arial"/>
              <a:sym typeface="Arial"/>
            </a:endParaRPr>
          </a:p>
          <a:p>
            <a:pPr indent="0" lvl="0" marL="0" marR="0" rtl="0" algn="l">
              <a:spcBef>
                <a:spcPts val="0"/>
              </a:spcBef>
              <a:spcAft>
                <a:spcPts val="0"/>
              </a:spcAft>
              <a:buNone/>
            </a:pPr>
            <a:r>
              <a:rPr b="1" lang="en" sz="1300">
                <a:solidFill>
                  <a:schemeClr val="dk1"/>
                </a:solidFill>
              </a:rPr>
              <a:t>TIP</a:t>
            </a:r>
            <a:r>
              <a:rPr lang="en" sz="1300">
                <a:solidFill>
                  <a:schemeClr val="dk1"/>
                </a:solidFill>
              </a:rPr>
              <a:t>: New scholarships may be added, so keep checking regularly!</a:t>
            </a:r>
            <a:endParaRPr sz="1300">
              <a:solidFill>
                <a:schemeClr val="dk1"/>
              </a:solidFill>
            </a:endParaRPr>
          </a:p>
          <a:p>
            <a:pPr indent="0" lvl="0" marL="0" marR="0" rtl="0" algn="l">
              <a:spcBef>
                <a:spcPts val="0"/>
              </a:spcBef>
              <a:spcAft>
                <a:spcPts val="0"/>
              </a:spcAft>
              <a:buNone/>
            </a:pPr>
            <a:r>
              <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30"/>
          <p:cNvPicPr preferRelativeResize="0"/>
          <p:nvPr/>
        </p:nvPicPr>
        <p:blipFill>
          <a:blip r:embed="rId3">
            <a:alphaModFix/>
          </a:blip>
          <a:stretch>
            <a:fillRect/>
          </a:stretch>
        </p:blipFill>
        <p:spPr>
          <a:xfrm>
            <a:off x="152400" y="152400"/>
            <a:ext cx="8839200" cy="1941840"/>
          </a:xfrm>
          <a:prstGeom prst="rect">
            <a:avLst/>
          </a:prstGeom>
          <a:noFill/>
          <a:ln>
            <a:noFill/>
          </a:ln>
        </p:spPr>
      </p:pic>
      <p:sp>
        <p:nvSpPr>
          <p:cNvPr id="128" name="Google Shape;128;p30"/>
          <p:cNvSpPr/>
          <p:nvPr/>
        </p:nvSpPr>
        <p:spPr>
          <a:xfrm rot="-5400000">
            <a:off x="1219500" y="2178796"/>
            <a:ext cx="667800" cy="401700"/>
          </a:xfrm>
          <a:prstGeom prst="rightArrow">
            <a:avLst>
              <a:gd fmla="val 50000" name="adj1"/>
              <a:gd fmla="val 50000" name="adj2"/>
            </a:avLst>
          </a:prstGeom>
          <a:solidFill>
            <a:srgbClr val="92D050"/>
          </a:solidFill>
          <a:ln cap="flat" cmpd="sng" w="12700">
            <a:solidFill>
              <a:srgbClr val="92D05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29" name="Google Shape;129;p30"/>
          <p:cNvSpPr/>
          <p:nvPr/>
        </p:nvSpPr>
        <p:spPr>
          <a:xfrm rot="-5400000">
            <a:off x="4021200" y="2178796"/>
            <a:ext cx="667800" cy="401700"/>
          </a:xfrm>
          <a:prstGeom prst="rightArrow">
            <a:avLst>
              <a:gd fmla="val 50000" name="adj1"/>
              <a:gd fmla="val 50000" name="adj2"/>
            </a:avLst>
          </a:prstGeom>
          <a:solidFill>
            <a:srgbClr val="92D050"/>
          </a:solidFill>
          <a:ln cap="flat" cmpd="sng" w="12700">
            <a:solidFill>
              <a:srgbClr val="92D05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30" name="Google Shape;130;p30"/>
          <p:cNvSpPr/>
          <p:nvPr/>
        </p:nvSpPr>
        <p:spPr>
          <a:xfrm rot="-5400000">
            <a:off x="6059350" y="2178796"/>
            <a:ext cx="667800" cy="401700"/>
          </a:xfrm>
          <a:prstGeom prst="rightArrow">
            <a:avLst>
              <a:gd fmla="val 50000" name="adj1"/>
              <a:gd fmla="val 50000" name="adj2"/>
            </a:avLst>
          </a:prstGeom>
          <a:solidFill>
            <a:srgbClr val="92D050"/>
          </a:solidFill>
          <a:ln cap="flat" cmpd="sng" w="12700">
            <a:solidFill>
              <a:srgbClr val="92D05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31" name="Google Shape;131;p30"/>
          <p:cNvSpPr/>
          <p:nvPr/>
        </p:nvSpPr>
        <p:spPr>
          <a:xfrm rot="-5400000">
            <a:off x="7117350" y="2178796"/>
            <a:ext cx="667800" cy="401700"/>
          </a:xfrm>
          <a:prstGeom prst="rightArrow">
            <a:avLst>
              <a:gd fmla="val 50000" name="adj1"/>
              <a:gd fmla="val 50000" name="adj2"/>
            </a:avLst>
          </a:prstGeom>
          <a:solidFill>
            <a:srgbClr val="92D050"/>
          </a:solidFill>
          <a:ln cap="flat" cmpd="sng" w="12700">
            <a:solidFill>
              <a:srgbClr val="92D05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32" name="Google Shape;132;p30"/>
          <p:cNvSpPr/>
          <p:nvPr/>
        </p:nvSpPr>
        <p:spPr>
          <a:xfrm rot="-5400000">
            <a:off x="8097500" y="2178796"/>
            <a:ext cx="667800" cy="401700"/>
          </a:xfrm>
          <a:prstGeom prst="rightArrow">
            <a:avLst>
              <a:gd fmla="val 50000" name="adj1"/>
              <a:gd fmla="val 50000" name="adj2"/>
            </a:avLst>
          </a:prstGeom>
          <a:solidFill>
            <a:srgbClr val="92D050"/>
          </a:solidFill>
          <a:ln cap="flat" cmpd="sng" w="12700">
            <a:solidFill>
              <a:srgbClr val="92D05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33" name="Google Shape;133;p30"/>
          <p:cNvSpPr txBox="1"/>
          <p:nvPr/>
        </p:nvSpPr>
        <p:spPr>
          <a:xfrm>
            <a:off x="771175" y="2745075"/>
            <a:ext cx="16131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t>Name of each scholarship is listed here.</a:t>
            </a:r>
            <a:endParaRPr sz="1200"/>
          </a:p>
        </p:txBody>
      </p:sp>
      <p:sp>
        <p:nvSpPr>
          <p:cNvPr id="134" name="Google Shape;134;p30"/>
          <p:cNvSpPr txBox="1"/>
          <p:nvPr/>
        </p:nvSpPr>
        <p:spPr>
          <a:xfrm>
            <a:off x="2964400" y="2890400"/>
            <a:ext cx="2851200" cy="184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t>This column is </a:t>
            </a:r>
            <a:r>
              <a:rPr lang="en" sz="1200">
                <a:solidFill>
                  <a:srgbClr val="FF0000"/>
                </a:solidFill>
              </a:rPr>
              <a:t>IMPORTANT</a:t>
            </a:r>
            <a:r>
              <a:rPr lang="en" sz="1200"/>
              <a:t>! Read it to see if you meet the requirements. Some scholarships require that you went to certain elementary or junior highs, have relatives in their organization, have a minimum GPA or college major, or other requirements. </a:t>
            </a:r>
            <a:r>
              <a:rPr b="1" lang="en" sz="1200"/>
              <a:t>Do NOT apply if you do not meet the requirements! </a:t>
            </a:r>
            <a:endParaRPr b="1" sz="1200"/>
          </a:p>
        </p:txBody>
      </p:sp>
      <p:sp>
        <p:nvSpPr>
          <p:cNvPr id="135" name="Google Shape;135;p30"/>
          <p:cNvSpPr txBox="1"/>
          <p:nvPr/>
        </p:nvSpPr>
        <p:spPr>
          <a:xfrm>
            <a:off x="6283725" y="2802825"/>
            <a:ext cx="25599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t>These columns give you details on amount, eligible campuses, and requirements needed before you can apply.</a:t>
            </a:r>
            <a:endParaRPr sz="1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par>
                                <p:cTn fill="hold" nodeType="with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par>
                                <p:cTn fill="hold" nodeType="with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par>
                                <p:cTn fill="hold" nodeType="with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par>
                                <p:cTn fill="hold" nodeType="with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31"/>
          <p:cNvPicPr preferRelativeResize="0"/>
          <p:nvPr/>
        </p:nvPicPr>
        <p:blipFill rotWithShape="1">
          <a:blip r:embed="rId3">
            <a:alphaModFix/>
          </a:blip>
          <a:srcRect b="21972" l="0" r="0" t="0"/>
          <a:stretch/>
        </p:blipFill>
        <p:spPr>
          <a:xfrm>
            <a:off x="4299450" y="288651"/>
            <a:ext cx="4636925" cy="2597926"/>
          </a:xfrm>
          <a:prstGeom prst="rect">
            <a:avLst/>
          </a:prstGeom>
          <a:noFill/>
          <a:ln cap="flat" cmpd="sng" w="19050">
            <a:solidFill>
              <a:srgbClr val="000000"/>
            </a:solidFill>
            <a:prstDash val="solid"/>
            <a:round/>
            <a:headEnd len="sm" w="sm" type="none"/>
            <a:tailEnd len="sm" w="sm" type="none"/>
          </a:ln>
        </p:spPr>
      </p:pic>
      <p:sp>
        <p:nvSpPr>
          <p:cNvPr id="141" name="Google Shape;141;p31"/>
          <p:cNvSpPr txBox="1"/>
          <p:nvPr/>
        </p:nvSpPr>
        <p:spPr>
          <a:xfrm>
            <a:off x="526475" y="458301"/>
            <a:ext cx="3678300" cy="2788500"/>
          </a:xfrm>
          <a:prstGeom prst="rect">
            <a:avLst/>
          </a:prstGeom>
          <a:noFill/>
          <a:ln>
            <a:noFill/>
          </a:ln>
        </p:spPr>
        <p:txBody>
          <a:bodyPr anchorCtr="0" anchor="t" bIns="34275" lIns="68575" spcFirstLastPara="1" rIns="68575" wrap="square" tIns="34275">
            <a:spAutoFit/>
          </a:bodyPr>
          <a:lstStyle/>
          <a:p>
            <a:pPr indent="0" lvl="0" marL="177800" marR="0" rtl="0" algn="l">
              <a:spcBef>
                <a:spcPts val="0"/>
              </a:spcBef>
              <a:spcAft>
                <a:spcPts val="0"/>
              </a:spcAft>
              <a:buNone/>
            </a:pPr>
            <a:r>
              <a:rPr b="1" i="0" lang="en" sz="1500" u="none" strike="noStrike">
                <a:solidFill>
                  <a:schemeClr val="dk1"/>
                </a:solidFill>
                <a:latin typeface="Roboto Slab"/>
                <a:ea typeface="Roboto Slab"/>
                <a:cs typeface="Roboto Slab"/>
                <a:sym typeface="Roboto Slab"/>
              </a:rPr>
              <a:t>Get ready with these items:</a:t>
            </a:r>
            <a:endParaRPr b="0" sz="1400">
              <a:solidFill>
                <a:schemeClr val="dk1"/>
              </a:solidFill>
              <a:latin typeface="Arial"/>
              <a:ea typeface="Arial"/>
              <a:cs typeface="Arial"/>
              <a:sym typeface="Arial"/>
            </a:endParaRPr>
          </a:p>
          <a:p>
            <a:pPr indent="-311150" lvl="0" marL="457200" marR="0" rtl="0" algn="l">
              <a:spcBef>
                <a:spcPts val="0"/>
              </a:spcBef>
              <a:spcAft>
                <a:spcPts val="0"/>
              </a:spcAft>
              <a:buClr>
                <a:schemeClr val="dk1"/>
              </a:buClr>
              <a:buSzPts val="1300"/>
              <a:buFont typeface="Roboto Slab"/>
              <a:buAutoNum type="arabicPeriod"/>
            </a:pPr>
            <a:r>
              <a:rPr b="0" i="0" lang="en" sz="1300" u="none" strike="noStrike">
                <a:solidFill>
                  <a:schemeClr val="dk1"/>
                </a:solidFill>
                <a:latin typeface="Roboto Slab"/>
                <a:ea typeface="Roboto Slab"/>
                <a:cs typeface="Roboto Slab"/>
                <a:sym typeface="Roboto Slab"/>
              </a:rPr>
              <a:t>Unofficial transcript </a:t>
            </a:r>
            <a:endParaRPr sz="1300">
              <a:solidFill>
                <a:schemeClr val="dk1"/>
              </a:solidFill>
              <a:latin typeface="Roboto Slab"/>
              <a:ea typeface="Roboto Slab"/>
              <a:cs typeface="Roboto Slab"/>
              <a:sym typeface="Roboto Slab"/>
            </a:endParaRPr>
          </a:p>
          <a:p>
            <a:pPr indent="-82550" lvl="1" marL="800100" marR="0" rtl="0" algn="l">
              <a:spcBef>
                <a:spcPts val="0"/>
              </a:spcBef>
              <a:spcAft>
                <a:spcPts val="0"/>
              </a:spcAft>
              <a:buClr>
                <a:schemeClr val="dk1"/>
              </a:buClr>
              <a:buSzPts val="1300"/>
              <a:buFont typeface="Arial"/>
              <a:buChar char="•"/>
            </a:pPr>
            <a:r>
              <a:rPr b="0" i="1" lang="en" sz="1300" u="none" cap="none" strike="noStrike">
                <a:solidFill>
                  <a:schemeClr val="dk1"/>
                </a:solidFill>
                <a:latin typeface="Roboto Slab"/>
                <a:ea typeface="Roboto Slab"/>
                <a:cs typeface="Roboto Slab"/>
                <a:sym typeface="Roboto Slab"/>
              </a:rPr>
              <a:t>Notes</a:t>
            </a:r>
            <a:r>
              <a:rPr b="0" i="0" lang="en" sz="1300" u="none" cap="none" strike="noStrike">
                <a:solidFill>
                  <a:schemeClr val="dk1"/>
                </a:solidFill>
                <a:latin typeface="Roboto Slab"/>
                <a:ea typeface="Roboto Slab"/>
                <a:cs typeface="Roboto Slab"/>
                <a:sym typeface="Roboto Slab"/>
              </a:rPr>
              <a:t> app on your iPad can scan your transcript as a PDF</a:t>
            </a:r>
            <a:endParaRPr b="0" i="0" sz="1300" u="none" cap="none" strike="noStrike">
              <a:solidFill>
                <a:schemeClr val="dk1"/>
              </a:solidFill>
              <a:latin typeface="Roboto Slab"/>
              <a:ea typeface="Roboto Slab"/>
              <a:cs typeface="Roboto Slab"/>
              <a:sym typeface="Roboto Slab"/>
            </a:endParaRPr>
          </a:p>
          <a:p>
            <a:pPr indent="-311150" lvl="0" marL="457200" marR="0" rtl="0" algn="l">
              <a:spcBef>
                <a:spcPts val="0"/>
              </a:spcBef>
              <a:spcAft>
                <a:spcPts val="0"/>
              </a:spcAft>
              <a:buClr>
                <a:schemeClr val="dk1"/>
              </a:buClr>
              <a:buSzPts val="1300"/>
              <a:buFont typeface="Roboto Slab"/>
              <a:buAutoNum type="arabicPeriod"/>
            </a:pPr>
            <a:r>
              <a:rPr b="0" i="0" lang="en" sz="1300" u="none" strike="noStrike">
                <a:solidFill>
                  <a:schemeClr val="dk1"/>
                </a:solidFill>
                <a:latin typeface="Roboto Slab"/>
                <a:ea typeface="Roboto Slab"/>
                <a:cs typeface="Roboto Slab"/>
                <a:sym typeface="Roboto Slab"/>
              </a:rPr>
              <a:t>Personal statement/Essays</a:t>
            </a:r>
            <a:endParaRPr sz="1000"/>
          </a:p>
          <a:p>
            <a:pPr indent="-311150" lvl="0" marL="457200" marR="0" rtl="0" algn="l">
              <a:spcBef>
                <a:spcPts val="0"/>
              </a:spcBef>
              <a:spcAft>
                <a:spcPts val="0"/>
              </a:spcAft>
              <a:buClr>
                <a:schemeClr val="dk1"/>
              </a:buClr>
              <a:buSzPts val="1300"/>
              <a:buFont typeface="Roboto Slab"/>
              <a:buAutoNum type="arabicPeriod"/>
            </a:pPr>
            <a:r>
              <a:rPr lang="en" sz="1300">
                <a:solidFill>
                  <a:schemeClr val="dk1"/>
                </a:solidFill>
                <a:latin typeface="Roboto Slab"/>
                <a:ea typeface="Roboto Slab"/>
                <a:cs typeface="Roboto Slab"/>
                <a:sym typeface="Roboto Slab"/>
              </a:rPr>
              <a:t>Letters of recommendation </a:t>
            </a:r>
            <a:endParaRPr sz="1000"/>
          </a:p>
          <a:p>
            <a:pPr indent="-311150" lvl="1" marL="914400" marR="0" rtl="0" algn="l">
              <a:spcBef>
                <a:spcPts val="0"/>
              </a:spcBef>
              <a:spcAft>
                <a:spcPts val="0"/>
              </a:spcAft>
              <a:buClr>
                <a:schemeClr val="dk1"/>
              </a:buClr>
              <a:buSzPts val="1300"/>
              <a:buFont typeface="Roboto Slab"/>
              <a:buAutoNum type="alphaLcPeriod"/>
            </a:pPr>
            <a:r>
              <a:rPr b="0" i="0" lang="en" sz="1300" u="none" cap="none" strike="noStrike">
                <a:solidFill>
                  <a:schemeClr val="dk1"/>
                </a:solidFill>
                <a:latin typeface="Roboto Slab"/>
                <a:ea typeface="Roboto Slab"/>
                <a:cs typeface="Roboto Slab"/>
                <a:sym typeface="Roboto Slab"/>
              </a:rPr>
              <a:t>Brag Sheet</a:t>
            </a:r>
            <a:endParaRPr sz="1000"/>
          </a:p>
          <a:p>
            <a:pPr indent="-311150" lvl="1" marL="914400" marR="0" rtl="0" algn="l">
              <a:spcBef>
                <a:spcPts val="0"/>
              </a:spcBef>
              <a:spcAft>
                <a:spcPts val="0"/>
              </a:spcAft>
              <a:buClr>
                <a:schemeClr val="dk1"/>
              </a:buClr>
              <a:buSzPts val="1300"/>
              <a:buFont typeface="Roboto Slab"/>
              <a:buAutoNum type="alphaLcPeriod"/>
            </a:pPr>
            <a:r>
              <a:rPr b="0" i="0" lang="en" sz="1300" u="none" cap="none" strike="noStrike">
                <a:solidFill>
                  <a:schemeClr val="dk1"/>
                </a:solidFill>
                <a:latin typeface="Roboto Slab"/>
                <a:ea typeface="Roboto Slab"/>
                <a:cs typeface="Roboto Slab"/>
                <a:sym typeface="Roboto Slab"/>
              </a:rPr>
              <a:t>Give them plenty of time. Request now!</a:t>
            </a:r>
            <a:endParaRPr sz="1000"/>
          </a:p>
          <a:p>
            <a:pPr indent="-311150" lvl="0" marL="457200" marR="0" rtl="0" algn="l">
              <a:spcBef>
                <a:spcPts val="0"/>
              </a:spcBef>
              <a:spcAft>
                <a:spcPts val="0"/>
              </a:spcAft>
              <a:buClr>
                <a:schemeClr val="dk1"/>
              </a:buClr>
              <a:buSzPts val="1300"/>
              <a:buFont typeface="Roboto Slab"/>
              <a:buAutoNum type="arabicPeriod"/>
            </a:pPr>
            <a:r>
              <a:rPr b="0" i="0" lang="en" sz="1300" u="none" strike="noStrike">
                <a:solidFill>
                  <a:schemeClr val="dk1"/>
                </a:solidFill>
                <a:latin typeface="Roboto Slab"/>
                <a:ea typeface="Roboto Slab"/>
                <a:cs typeface="Roboto Slab"/>
                <a:sym typeface="Roboto Slab"/>
              </a:rPr>
              <a:t>School organizations/community involvement/honors &amp; achievement lists</a:t>
            </a:r>
            <a:endParaRPr b="0" i="0" sz="1300" u="none" strike="noStrike">
              <a:solidFill>
                <a:schemeClr val="dk1"/>
              </a:solidFill>
              <a:latin typeface="Roboto Slab"/>
              <a:ea typeface="Roboto Slab"/>
              <a:cs typeface="Roboto Slab"/>
              <a:sym typeface="Roboto Slab"/>
            </a:endParaRPr>
          </a:p>
          <a:p>
            <a:pPr indent="0" lvl="0" marL="0" marR="0" rtl="0" algn="l">
              <a:spcBef>
                <a:spcPts val="800"/>
              </a:spcBef>
              <a:spcAft>
                <a:spcPts val="0"/>
              </a:spcAft>
              <a:buNone/>
            </a:pPr>
            <a:r>
              <a:t/>
            </a:r>
            <a:endParaRPr sz="1200">
              <a:solidFill>
                <a:schemeClr val="dk1"/>
              </a:solidFill>
              <a:latin typeface="Roboto Slab"/>
              <a:ea typeface="Roboto Slab"/>
              <a:cs typeface="Roboto Slab"/>
              <a:sym typeface="Roboto Slab"/>
            </a:endParaRPr>
          </a:p>
        </p:txBody>
      </p:sp>
      <p:pic>
        <p:nvPicPr>
          <p:cNvPr id="142" name="Google Shape;142;p31"/>
          <p:cNvPicPr preferRelativeResize="0"/>
          <p:nvPr/>
        </p:nvPicPr>
        <p:blipFill rotWithShape="1">
          <a:blip r:embed="rId4">
            <a:alphaModFix/>
          </a:blip>
          <a:srcRect b="0" l="0" r="0" t="0"/>
          <a:stretch/>
        </p:blipFill>
        <p:spPr>
          <a:xfrm>
            <a:off x="365463" y="3029843"/>
            <a:ext cx="4149501" cy="1515800"/>
          </a:xfrm>
          <a:prstGeom prst="rect">
            <a:avLst/>
          </a:prstGeom>
          <a:noFill/>
          <a:ln cap="flat" cmpd="sng" w="19050">
            <a:solidFill>
              <a:srgbClr val="000000"/>
            </a:solidFill>
            <a:prstDash val="solid"/>
            <a:round/>
            <a:headEnd len="sm" w="sm" type="none"/>
            <a:tailEnd len="sm" w="sm" type="none"/>
          </a:ln>
        </p:spPr>
      </p:pic>
      <p:sp>
        <p:nvSpPr>
          <p:cNvPr id="143" name="Google Shape;143;p31"/>
          <p:cNvSpPr/>
          <p:nvPr/>
        </p:nvSpPr>
        <p:spPr>
          <a:xfrm rot="10800000">
            <a:off x="4073237" y="3688452"/>
            <a:ext cx="1122171" cy="401782"/>
          </a:xfrm>
          <a:prstGeom prst="rightArrow">
            <a:avLst>
              <a:gd fmla="val 50000" name="adj1"/>
              <a:gd fmla="val 50000" name="adj2"/>
            </a:avLst>
          </a:prstGeom>
          <a:solidFill>
            <a:srgbClr val="92D050"/>
          </a:solidFill>
          <a:ln cap="flat" cmpd="sng" w="12700">
            <a:solidFill>
              <a:srgbClr val="92D05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44" name="Google Shape;144;p31"/>
          <p:cNvSpPr txBox="1"/>
          <p:nvPr/>
        </p:nvSpPr>
        <p:spPr>
          <a:xfrm>
            <a:off x="5195408" y="3536237"/>
            <a:ext cx="2528400" cy="1146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chemeClr val="dk1"/>
                </a:solidFill>
              </a:rPr>
              <a:t>TIP</a:t>
            </a:r>
            <a:r>
              <a:rPr lang="en" sz="1400">
                <a:solidFill>
                  <a:schemeClr val="dk1"/>
                </a:solidFill>
                <a:latin typeface="Arial"/>
                <a:ea typeface="Arial"/>
                <a:cs typeface="Arial"/>
                <a:sym typeface="Arial"/>
              </a:rPr>
              <a:t>: Complete this form for each letter you need. A copy will be emailed to you that you can then forward to your recommender. </a:t>
            </a:r>
            <a:endParaRPr sz="1100"/>
          </a:p>
        </p:txBody>
      </p:sp>
      <p:pic>
        <p:nvPicPr>
          <p:cNvPr id="145" name="Google Shape;145;p31"/>
          <p:cNvPicPr preferRelativeResize="0"/>
          <p:nvPr/>
        </p:nvPicPr>
        <p:blipFill>
          <a:blip r:embed="rId5">
            <a:alphaModFix/>
          </a:blip>
          <a:stretch>
            <a:fillRect/>
          </a:stretch>
        </p:blipFill>
        <p:spPr>
          <a:xfrm>
            <a:off x="4386670" y="1008476"/>
            <a:ext cx="495300" cy="495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32"/>
          <p:cNvSpPr txBox="1"/>
          <p:nvPr/>
        </p:nvSpPr>
        <p:spPr>
          <a:xfrm>
            <a:off x="533400" y="522603"/>
            <a:ext cx="5230091" cy="484748"/>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2700">
                <a:solidFill>
                  <a:schemeClr val="dk1"/>
                </a:solidFill>
                <a:latin typeface="Arial"/>
                <a:ea typeface="Arial"/>
                <a:cs typeface="Arial"/>
                <a:sym typeface="Arial"/>
              </a:rPr>
              <a:t>Transcripts</a:t>
            </a:r>
            <a:endParaRPr sz="1100"/>
          </a:p>
        </p:txBody>
      </p:sp>
      <p:pic>
        <p:nvPicPr>
          <p:cNvPr id="151" name="Google Shape;151;p32"/>
          <p:cNvPicPr preferRelativeResize="0"/>
          <p:nvPr/>
        </p:nvPicPr>
        <p:blipFill rotWithShape="1">
          <a:blip r:embed="rId3">
            <a:alphaModFix/>
          </a:blip>
          <a:srcRect b="0" l="0" r="20687" t="0"/>
          <a:stretch/>
        </p:blipFill>
        <p:spPr>
          <a:xfrm>
            <a:off x="0" y="1113921"/>
            <a:ext cx="4318000" cy="3086531"/>
          </a:xfrm>
          <a:prstGeom prst="rect">
            <a:avLst/>
          </a:prstGeom>
          <a:noFill/>
          <a:ln cap="flat" cmpd="sng" w="19050">
            <a:solidFill>
              <a:srgbClr val="000000"/>
            </a:solidFill>
            <a:prstDash val="solid"/>
            <a:round/>
            <a:headEnd len="sm" w="sm" type="none"/>
            <a:tailEnd len="sm" w="sm" type="none"/>
          </a:ln>
        </p:spPr>
      </p:pic>
      <p:pic>
        <p:nvPicPr>
          <p:cNvPr id="152" name="Google Shape;152;p32"/>
          <p:cNvPicPr preferRelativeResize="0"/>
          <p:nvPr/>
        </p:nvPicPr>
        <p:blipFill rotWithShape="1">
          <a:blip r:embed="rId4">
            <a:alphaModFix/>
          </a:blip>
          <a:srcRect b="0" l="0" r="5551" t="0"/>
          <a:stretch/>
        </p:blipFill>
        <p:spPr>
          <a:xfrm>
            <a:off x="4471396" y="562699"/>
            <a:ext cx="4608930" cy="2957925"/>
          </a:xfrm>
          <a:prstGeom prst="rect">
            <a:avLst/>
          </a:prstGeom>
          <a:noFill/>
          <a:ln cap="flat" cmpd="sng" w="19050">
            <a:solidFill>
              <a:srgbClr val="000000"/>
            </a:solidFill>
            <a:prstDash val="solid"/>
            <a:round/>
            <a:headEnd len="sm" w="sm" type="none"/>
            <a:tailEnd len="sm" w="sm" type="none"/>
          </a:ln>
        </p:spPr>
      </p:pic>
      <p:sp>
        <p:nvSpPr>
          <p:cNvPr id="153" name="Google Shape;153;p32"/>
          <p:cNvSpPr txBox="1"/>
          <p:nvPr/>
        </p:nvSpPr>
        <p:spPr>
          <a:xfrm>
            <a:off x="4733150" y="3629450"/>
            <a:ext cx="26745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TIP</a:t>
            </a:r>
            <a:r>
              <a:rPr lang="en"/>
              <a:t>: If you want to work outside of your iPad, you may want to save to </a:t>
            </a:r>
            <a:r>
              <a:rPr b="1" lang="en"/>
              <a:t>Google Drive</a:t>
            </a:r>
            <a:r>
              <a:rPr lang="en"/>
              <a:t> instead of in “Files.”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3"/>
          <p:cNvSpPr txBox="1"/>
          <p:nvPr/>
        </p:nvSpPr>
        <p:spPr>
          <a:xfrm>
            <a:off x="533400" y="522603"/>
            <a:ext cx="5230091" cy="484748"/>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2700">
                <a:solidFill>
                  <a:schemeClr val="dk1"/>
                </a:solidFill>
                <a:latin typeface="Arial"/>
                <a:ea typeface="Arial"/>
                <a:cs typeface="Arial"/>
                <a:sym typeface="Arial"/>
              </a:rPr>
              <a:t>Important Tips</a:t>
            </a:r>
            <a:endParaRPr sz="1100"/>
          </a:p>
        </p:txBody>
      </p:sp>
      <p:sp>
        <p:nvSpPr>
          <p:cNvPr id="159" name="Google Shape;159;p33"/>
          <p:cNvSpPr txBox="1"/>
          <p:nvPr/>
        </p:nvSpPr>
        <p:spPr>
          <a:xfrm>
            <a:off x="622882" y="1069596"/>
            <a:ext cx="7657200" cy="3524700"/>
          </a:xfrm>
          <a:prstGeom prst="rect">
            <a:avLst/>
          </a:prstGeom>
          <a:noFill/>
          <a:ln>
            <a:noFill/>
          </a:ln>
        </p:spPr>
        <p:txBody>
          <a:bodyPr anchorCtr="0" anchor="t" bIns="34275" lIns="68575" spcFirstLastPara="1" rIns="68575" wrap="square" tIns="34275">
            <a:spAutoFit/>
          </a:bodyPr>
          <a:lstStyle/>
          <a:p>
            <a:pPr indent="-361950" lvl="0" marL="457200" marR="0" rtl="0" algn="l">
              <a:spcBef>
                <a:spcPts val="0"/>
              </a:spcBef>
              <a:spcAft>
                <a:spcPts val="0"/>
              </a:spcAft>
              <a:buClr>
                <a:schemeClr val="dk1"/>
              </a:buClr>
              <a:buSzPts val="2100"/>
              <a:buFont typeface="Roboto"/>
              <a:buAutoNum type="arabicPeriod"/>
            </a:pPr>
            <a:r>
              <a:rPr b="0" i="0" lang="en" sz="2100" u="none" strike="noStrike">
                <a:solidFill>
                  <a:schemeClr val="dk1"/>
                </a:solidFill>
                <a:latin typeface="Roboto"/>
                <a:ea typeface="Roboto"/>
                <a:cs typeface="Roboto"/>
                <a:sym typeface="Roboto"/>
              </a:rPr>
              <a:t>Be professional!! </a:t>
            </a:r>
            <a:endParaRPr b="0" sz="2100">
              <a:solidFill>
                <a:schemeClr val="dk1"/>
              </a:solidFill>
              <a:latin typeface="Arial"/>
              <a:ea typeface="Arial"/>
              <a:cs typeface="Arial"/>
              <a:sym typeface="Arial"/>
            </a:endParaRPr>
          </a:p>
          <a:p>
            <a:pPr indent="-361950" lvl="0" marL="457200" marR="0" rtl="0" algn="l">
              <a:spcBef>
                <a:spcPts val="0"/>
              </a:spcBef>
              <a:spcAft>
                <a:spcPts val="0"/>
              </a:spcAft>
              <a:buClr>
                <a:schemeClr val="dk1"/>
              </a:buClr>
              <a:buSzPts val="2100"/>
              <a:buFont typeface="Roboto"/>
              <a:buAutoNum type="arabicPeriod"/>
            </a:pPr>
            <a:r>
              <a:rPr b="0" i="0" lang="en" sz="2100" u="none" strike="noStrike">
                <a:solidFill>
                  <a:schemeClr val="dk1"/>
                </a:solidFill>
                <a:latin typeface="Roboto"/>
                <a:ea typeface="Roboto"/>
                <a:cs typeface="Roboto"/>
                <a:sym typeface="Roboto"/>
              </a:rPr>
              <a:t>Proofread your essays before submitting them.</a:t>
            </a:r>
            <a:endParaRPr sz="1100"/>
          </a:p>
          <a:p>
            <a:pPr indent="-361950" lvl="0" marL="457200" marR="0" rtl="0" algn="l">
              <a:spcBef>
                <a:spcPts val="0"/>
              </a:spcBef>
              <a:spcAft>
                <a:spcPts val="0"/>
              </a:spcAft>
              <a:buClr>
                <a:schemeClr val="dk1"/>
              </a:buClr>
              <a:buSzPts val="2100"/>
              <a:buFont typeface="Roboto"/>
              <a:buAutoNum type="arabicPeriod"/>
            </a:pPr>
            <a:r>
              <a:rPr b="0" i="0" lang="en" sz="2100" u="none" strike="noStrike">
                <a:solidFill>
                  <a:schemeClr val="dk1"/>
                </a:solidFill>
                <a:latin typeface="Roboto"/>
                <a:ea typeface="Roboto"/>
                <a:cs typeface="Roboto"/>
                <a:sym typeface="Roboto"/>
              </a:rPr>
              <a:t>Make sure you follow the guidelines for each scholarship.</a:t>
            </a:r>
            <a:endParaRPr sz="1100"/>
          </a:p>
          <a:p>
            <a:pPr indent="-361950" lvl="0" marL="457200" marR="0" rtl="0" algn="l">
              <a:spcBef>
                <a:spcPts val="0"/>
              </a:spcBef>
              <a:spcAft>
                <a:spcPts val="0"/>
              </a:spcAft>
              <a:buClr>
                <a:schemeClr val="dk1"/>
              </a:buClr>
              <a:buSzPts val="2100"/>
              <a:buFont typeface="Roboto"/>
              <a:buAutoNum type="arabicPeriod"/>
            </a:pPr>
            <a:r>
              <a:rPr b="0" i="0" lang="en" sz="2100" u="none" strike="noStrike">
                <a:solidFill>
                  <a:schemeClr val="dk1"/>
                </a:solidFill>
                <a:latin typeface="Roboto"/>
                <a:ea typeface="Roboto"/>
                <a:cs typeface="Roboto"/>
                <a:sym typeface="Roboto"/>
              </a:rPr>
              <a:t>Each scholarship has an individual application link that must be submitted.</a:t>
            </a:r>
            <a:endParaRPr b="0" sz="2100">
              <a:solidFill>
                <a:schemeClr val="dk1"/>
              </a:solidFill>
              <a:latin typeface="Arial"/>
              <a:ea typeface="Arial"/>
              <a:cs typeface="Arial"/>
              <a:sym typeface="Arial"/>
            </a:endParaRPr>
          </a:p>
          <a:p>
            <a:pPr indent="-361950" lvl="0" marL="457200" marR="0" rtl="0" algn="l">
              <a:spcBef>
                <a:spcPts val="0"/>
              </a:spcBef>
              <a:spcAft>
                <a:spcPts val="0"/>
              </a:spcAft>
              <a:buClr>
                <a:schemeClr val="dk1"/>
              </a:buClr>
              <a:buSzPts val="2100"/>
              <a:buFont typeface="Roboto"/>
              <a:buAutoNum type="arabicPeriod"/>
            </a:pPr>
            <a:r>
              <a:rPr b="1" i="0" lang="en" sz="2100" u="none" strike="noStrike">
                <a:solidFill>
                  <a:schemeClr val="dk1"/>
                </a:solidFill>
                <a:latin typeface="Roboto"/>
                <a:ea typeface="Roboto"/>
                <a:cs typeface="Roboto"/>
                <a:sym typeface="Roboto"/>
              </a:rPr>
              <a:t>All documentation must be ready for uploading prior to beginning the scholarship application process (ex: essays, letters of recommendation, transcript, etc).</a:t>
            </a:r>
            <a:endParaRPr b="1" i="0" sz="2100" u="none" strike="noStrike">
              <a:solidFill>
                <a:schemeClr val="dk1"/>
              </a:solidFill>
              <a:latin typeface="Roboto"/>
              <a:ea typeface="Roboto"/>
              <a:cs typeface="Roboto"/>
              <a:sym typeface="Roboto"/>
            </a:endParaRPr>
          </a:p>
          <a:p>
            <a:pPr indent="-361950" lvl="0" marL="457200" marR="0" rtl="0" algn="l">
              <a:spcBef>
                <a:spcPts val="0"/>
              </a:spcBef>
              <a:spcAft>
                <a:spcPts val="0"/>
              </a:spcAft>
              <a:buClr>
                <a:schemeClr val="dk1"/>
              </a:buClr>
              <a:buSzPts val="2100"/>
              <a:buFont typeface="Roboto"/>
              <a:buAutoNum type="arabicPeriod"/>
            </a:pPr>
            <a:r>
              <a:rPr b="1" lang="en" sz="2100">
                <a:solidFill>
                  <a:schemeClr val="dk1"/>
                </a:solidFill>
                <a:latin typeface="Roboto"/>
                <a:ea typeface="Roboto"/>
                <a:cs typeface="Roboto"/>
                <a:sym typeface="Roboto"/>
              </a:rPr>
              <a:t>Documentation must be saved as a PDF file!!</a:t>
            </a:r>
            <a:endParaRPr b="1" sz="2100">
              <a:solidFill>
                <a:schemeClr val="dk1"/>
              </a:solidFill>
              <a:latin typeface="Roboto"/>
              <a:ea typeface="Roboto"/>
              <a:cs typeface="Roboto"/>
              <a:sym typeface="Roboto"/>
            </a:endParaRPr>
          </a:p>
          <a:p>
            <a:pPr indent="0" lvl="0" marL="0" marR="0" rtl="0" algn="l">
              <a:spcBef>
                <a:spcPts val="900"/>
              </a:spcBef>
              <a:spcAft>
                <a:spcPts val="0"/>
              </a:spcAft>
              <a:buNone/>
            </a:pPr>
            <a:br>
              <a:rPr lang="en" sz="1400">
                <a:solidFill>
                  <a:schemeClr val="dk1"/>
                </a:solidFill>
                <a:latin typeface="Arial"/>
                <a:ea typeface="Arial"/>
                <a:cs typeface="Arial"/>
                <a:sym typeface="Arial"/>
              </a:rPr>
            </a:br>
            <a:endParaRPr sz="14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2">
      <a:dk1>
        <a:srgbClr val="292562"/>
      </a:dk1>
      <a:lt1>
        <a:srgbClr val="FFFFFF"/>
      </a:lt1>
      <a:dk2>
        <a:srgbClr val="44546A"/>
      </a:dk2>
      <a:lt2>
        <a:srgbClr val="E7E6E6"/>
      </a:lt2>
      <a:accent1>
        <a:srgbClr val="FFC324"/>
      </a:accent1>
      <a:accent2>
        <a:srgbClr val="8DC63F"/>
      </a:accent2>
      <a:accent3>
        <a:srgbClr val="A5A5A5"/>
      </a:accent3>
      <a:accent4>
        <a:srgbClr val="282461"/>
      </a:accent4>
      <a:accent5>
        <a:srgbClr val="27AAE1"/>
      </a:accent5>
      <a:accent6>
        <a:srgbClr val="BF2228"/>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